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7" r:id="rId4"/>
    <p:sldId id="259"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5" r:id="rId18"/>
    <p:sldId id="276" r:id="rId19"/>
    <p:sldId id="277" r:id="rId20"/>
    <p:sldId id="274" r:id="rId21"/>
    <p:sldId id="278" r:id="rId22"/>
    <p:sldId id="279" r:id="rId23"/>
    <p:sldId id="280" r:id="rId24"/>
    <p:sldId id="281" r:id="rId25"/>
    <p:sldId id="282" r:id="rId26"/>
    <p:sldId id="283" r:id="rId27"/>
    <p:sldId id="284" r:id="rId28"/>
    <p:sldId id="285" r:id="rId2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499" autoAdjust="0"/>
  </p:normalViewPr>
  <p:slideViewPr>
    <p:cSldViewPr snapToGrid="0">
      <p:cViewPr varScale="1">
        <p:scale>
          <a:sx n="57" d="100"/>
          <a:sy n="57" d="100"/>
        </p:scale>
        <p:origin x="165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41589-74B8-4B9B-8972-EB4A3C4405F7}" type="datetimeFigureOut">
              <a:rPr lang="zh-TW" altLang="en-US" smtClean="0"/>
              <a:t>2023/3/28</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C46BE-8298-401A-8CD6-BCD27939B29D}" type="slidenum">
              <a:rPr lang="zh-TW" altLang="en-US" smtClean="0"/>
              <a:t>‹#›</a:t>
            </a:fld>
            <a:endParaRPr lang="zh-TW" altLang="en-US"/>
          </a:p>
        </p:txBody>
      </p:sp>
    </p:spTree>
    <p:extLst>
      <p:ext uri="{BB962C8B-B14F-4D97-AF65-F5344CB8AC3E}">
        <p14:creationId xmlns:p14="http://schemas.microsoft.com/office/powerpoint/2010/main" val="162610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a:t>Geometric Brownian motion</a:t>
                </a:r>
                <a:endParaRPr lang="en-US" altLang="zh-TW" sz="1200" b="0" i="1">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TW" sz="1200" b="0" i="1" smtClean="0">
                          <a:latin typeface="Cambria Math" panose="02040503050406030204" pitchFamily="18" charset="0"/>
                        </a:rPr>
                        <m:t>𝑑𝑆</m:t>
                      </m:r>
                      <m:d>
                        <m:dPr>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𝑡</m:t>
                          </m:r>
                        </m:e>
                      </m:d>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𝑟𝑆</m:t>
                      </m:r>
                      <m:d>
                        <m:dPr>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𝑡</m:t>
                          </m:r>
                        </m:e>
                      </m:d>
                      <m:r>
                        <a:rPr lang="en-US" altLang="zh-TW" sz="1200" b="0" i="1" smtClean="0">
                          <a:latin typeface="Cambria Math" panose="02040503050406030204" pitchFamily="18" charset="0"/>
                        </a:rPr>
                        <m:t>𝑑𝑡</m:t>
                      </m:r>
                      <m:r>
                        <a:rPr lang="en-US" altLang="zh-TW" sz="1200" b="0" i="1" smtClean="0">
                          <a:latin typeface="Cambria Math" panose="02040503050406030204" pitchFamily="18" charset="0"/>
                        </a:rPr>
                        <m:t>+</m:t>
                      </m:r>
                      <m:r>
                        <a:rPr lang="zh-TW" altLang="en-US" sz="1200" i="1" smtClean="0">
                          <a:latin typeface="Cambria Math" panose="02040503050406030204" pitchFamily="18" charset="0"/>
                        </a:rPr>
                        <m:t>𝜎</m:t>
                      </m:r>
                      <m:r>
                        <a:rPr lang="en-US" altLang="zh-TW" sz="1200" b="0" i="1" smtClean="0">
                          <a:latin typeface="Cambria Math" panose="02040503050406030204" pitchFamily="18" charset="0"/>
                        </a:rPr>
                        <m:t>𝑆</m:t>
                      </m:r>
                      <m:d>
                        <m:dPr>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𝑡</m:t>
                          </m:r>
                        </m:e>
                      </m:d>
                      <m:r>
                        <a:rPr lang="en-US" altLang="zh-TW" sz="1200" b="0" i="1" smtClean="0">
                          <a:latin typeface="Cambria Math" panose="02040503050406030204" pitchFamily="18" charset="0"/>
                        </a:rPr>
                        <m:t>𝑑</m:t>
                      </m:r>
                      <m:acc>
                        <m:accPr>
                          <m:chr m:val="̃"/>
                          <m:ctrlPr>
                            <a:rPr lang="en-US" altLang="zh-TW" sz="1200" b="0" i="1" smtClean="0">
                              <a:latin typeface="Cambria Math" panose="02040503050406030204" pitchFamily="18" charset="0"/>
                            </a:rPr>
                          </m:ctrlPr>
                        </m:accPr>
                        <m:e>
                          <m:r>
                            <a:rPr lang="en-US" altLang="zh-TW" sz="1200" b="0" i="1" smtClean="0">
                              <a:latin typeface="Cambria Math" panose="02040503050406030204" pitchFamily="18" charset="0"/>
                            </a:rPr>
                            <m:t>𝑊</m:t>
                          </m:r>
                        </m:e>
                      </m:acc>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𝑡</m:t>
                      </m:r>
                      <m:r>
                        <a:rPr lang="en-US" altLang="zh-TW" sz="1200" b="0" i="1" smtClean="0">
                          <a:latin typeface="Cambria Math" panose="02040503050406030204" pitchFamily="18" charset="0"/>
                        </a:rPr>
                        <m:t>)</m:t>
                      </m:r>
                    </m:oMath>
                  </m:oMathPara>
                </a14:m>
                <a:endParaRPr lang="en-US" altLang="zh-TW" sz="1200"/>
              </a:p>
              <a:p>
                <a:pPr algn="l"/>
                <a:r>
                  <a:rPr lang="zh-CN" altLang="en-US" b="0" i="0">
                    <a:solidFill>
                      <a:srgbClr val="374151"/>
                    </a:solidFill>
                    <a:effectLst/>
                    <a:latin typeface="Söhne"/>
                  </a:rPr>
                  <a:t>漂移代表变量随时间期望变化的量，而波动率则代表漂移周围的随机波动。</a:t>
                </a:r>
                <a:r>
                  <a:rPr lang="en-US" altLang="zh-CN" b="0" i="0">
                    <a:solidFill>
                      <a:srgbClr val="374151"/>
                    </a:solidFill>
                    <a:effectLst/>
                    <a:latin typeface="Söhne"/>
                  </a:rPr>
                  <a:t>GBM</a:t>
                </a:r>
                <a:r>
                  <a:rPr lang="zh-CN" altLang="en-US" b="0" i="0">
                    <a:solidFill>
                      <a:srgbClr val="374151"/>
                    </a:solidFill>
                    <a:effectLst/>
                    <a:latin typeface="Söhne"/>
                  </a:rPr>
                  <a:t>假设变量的变化率与其当前值成正比，并且变化的大小遵循正态分布。</a:t>
                </a:r>
              </a:p>
              <a:p>
                <a:pPr algn="l"/>
                <a:r>
                  <a:rPr lang="en-US" altLang="zh-CN" b="0" i="0">
                    <a:solidFill>
                      <a:srgbClr val="374151"/>
                    </a:solidFill>
                    <a:effectLst/>
                    <a:latin typeface="Söhne"/>
                  </a:rPr>
                  <a:t>GBM</a:t>
                </a:r>
                <a:r>
                  <a:rPr lang="zh-CN" altLang="en-US" b="0" i="0">
                    <a:solidFill>
                      <a:srgbClr val="374151"/>
                    </a:solidFill>
                    <a:effectLst/>
                    <a:latin typeface="Söhne"/>
                  </a:rPr>
                  <a:t>已被用于金融领域，以模拟金融资产的行为，因为它能够捕捉到股票价格的一些重要特性，例如长期趋势和短期波动。</a:t>
                </a:r>
                <a:endParaRPr lang="en-US" altLang="zh-CN" b="0" i="0">
                  <a:solidFill>
                    <a:srgbClr val="374151"/>
                  </a:solidFill>
                  <a:effectLst/>
                  <a:latin typeface="Söhne"/>
                </a:endParaRPr>
              </a:p>
              <a:p>
                <a:pPr algn="l"/>
                <a:endParaRPr lang="en-US" altLang="zh-CN" b="0" i="0">
                  <a:solidFill>
                    <a:srgbClr val="374151"/>
                  </a:solidFill>
                  <a:effectLst/>
                  <a:latin typeface="Söhne"/>
                </a:endParaRPr>
              </a:p>
              <a:p>
                <a:pPr algn="l"/>
                <a:r>
                  <a:rPr lang="en-US" altLang="zh-CN" b="0" i="0">
                    <a:solidFill>
                      <a:srgbClr val="374151"/>
                    </a:solidFill>
                    <a:effectLst/>
                    <a:latin typeface="Söhne"/>
                  </a:rPr>
                  <a:t>GBM</a:t>
                </a:r>
                <a:r>
                  <a:rPr lang="zh-CN" altLang="en-US" b="0" i="0">
                    <a:solidFill>
                      <a:srgbClr val="374151"/>
                    </a:solidFill>
                    <a:effectLst/>
                    <a:latin typeface="Söhne"/>
                  </a:rPr>
                  <a:t>的数学模型可以用如下的随机微分方程来表示：</a:t>
                </a:r>
              </a:p>
              <a:p>
                <a:pPr algn="l"/>
                <a:r>
                  <a:rPr lang="en-US" altLang="zh-CN" b="0" i="0">
                    <a:solidFill>
                      <a:srgbClr val="374151"/>
                    </a:solidFill>
                    <a:effectLst/>
                    <a:latin typeface="Söhne"/>
                  </a:rPr>
                  <a:t>dS(t) = μS(t)dt + σS(t)dW(t)</a:t>
                </a:r>
              </a:p>
              <a:p>
                <a:pPr algn="l"/>
                <a:r>
                  <a:rPr lang="zh-CN" altLang="en-US" b="0" i="0">
                    <a:solidFill>
                      <a:srgbClr val="374151"/>
                    </a:solidFill>
                    <a:effectLst/>
                    <a:latin typeface="Söhne"/>
                  </a:rPr>
                  <a:t>其中，</a:t>
                </a:r>
                <a:r>
                  <a:rPr lang="en-US" altLang="zh-CN" b="0" i="0">
                    <a:solidFill>
                      <a:srgbClr val="374151"/>
                    </a:solidFill>
                    <a:effectLst/>
                    <a:latin typeface="Söhne"/>
                  </a:rPr>
                  <a:t>S(t)</a:t>
                </a:r>
                <a:r>
                  <a:rPr lang="zh-CN" altLang="en-US" b="0" i="0">
                    <a:solidFill>
                      <a:srgbClr val="374151"/>
                    </a:solidFill>
                    <a:effectLst/>
                    <a:latin typeface="Söhne"/>
                  </a:rPr>
                  <a:t>表示在时间</a:t>
                </a:r>
                <a:r>
                  <a:rPr lang="en-US" altLang="zh-CN" b="0" i="0">
                    <a:solidFill>
                      <a:srgbClr val="374151"/>
                    </a:solidFill>
                    <a:effectLst/>
                    <a:latin typeface="Söhne"/>
                  </a:rPr>
                  <a:t>t</a:t>
                </a:r>
                <a:r>
                  <a:rPr lang="zh-CN" altLang="en-US" b="0" i="0">
                    <a:solidFill>
                      <a:srgbClr val="374151"/>
                    </a:solidFill>
                    <a:effectLst/>
                    <a:latin typeface="Söhne"/>
                  </a:rPr>
                  <a:t>上的变量值，</a:t>
                </a:r>
                <a:r>
                  <a:rPr lang="en-US" altLang="zh-CN" b="0" i="0">
                    <a:solidFill>
                      <a:srgbClr val="374151"/>
                    </a:solidFill>
                    <a:effectLst/>
                    <a:latin typeface="Söhne"/>
                  </a:rPr>
                  <a:t>μ</a:t>
                </a:r>
                <a:r>
                  <a:rPr lang="zh-CN" altLang="en-US" b="0" i="0">
                    <a:solidFill>
                      <a:srgbClr val="374151"/>
                    </a:solidFill>
                    <a:effectLst/>
                    <a:latin typeface="Söhne"/>
                  </a:rPr>
                  <a:t>表示随时间的漂移率，</a:t>
                </a:r>
                <a:r>
                  <a:rPr lang="en-US" altLang="zh-CN" b="0" i="0">
                    <a:solidFill>
                      <a:srgbClr val="374151"/>
                    </a:solidFill>
                    <a:effectLst/>
                    <a:latin typeface="Söhne"/>
                  </a:rPr>
                  <a:t>σ</a:t>
                </a:r>
                <a:r>
                  <a:rPr lang="zh-CN" altLang="en-US" b="0" i="0">
                    <a:solidFill>
                      <a:srgbClr val="374151"/>
                    </a:solidFill>
                    <a:effectLst/>
                    <a:latin typeface="Söhne"/>
                  </a:rPr>
                  <a:t>表示波动率，</a:t>
                </a:r>
                <a:r>
                  <a:rPr lang="en-US" altLang="zh-CN" b="0" i="0">
                    <a:solidFill>
                      <a:srgbClr val="374151"/>
                    </a:solidFill>
                    <a:effectLst/>
                    <a:latin typeface="Söhne"/>
                  </a:rPr>
                  <a:t>dW(t)</a:t>
                </a:r>
                <a:r>
                  <a:rPr lang="zh-CN" altLang="en-US" b="0" i="0">
                    <a:solidFill>
                      <a:srgbClr val="374151"/>
                    </a:solidFill>
                    <a:effectLst/>
                    <a:latin typeface="Söhne"/>
                  </a:rPr>
                  <a:t>表示一个标准布朗运动（</a:t>
                </a:r>
                <a:r>
                  <a:rPr lang="en-US" altLang="zh-CN" b="0" i="0">
                    <a:solidFill>
                      <a:srgbClr val="374151"/>
                    </a:solidFill>
                    <a:effectLst/>
                    <a:latin typeface="Söhne"/>
                  </a:rPr>
                  <a:t>Standard Brownian Motion</a:t>
                </a:r>
                <a:r>
                  <a:rPr lang="zh-CN" altLang="en-US" b="0" i="0">
                    <a:solidFill>
                      <a:srgbClr val="374151"/>
                    </a:solidFill>
                    <a:effectLst/>
                    <a:latin typeface="Söhne"/>
                  </a:rPr>
                  <a:t>），即具有独立随机增量和相等时间步长的随机过程。</a:t>
                </a:r>
              </a:p>
              <a:p>
                <a:pPr algn="l"/>
                <a:r>
                  <a:rPr lang="zh-CN" altLang="en-US" b="0" i="0">
                    <a:solidFill>
                      <a:srgbClr val="374151"/>
                    </a:solidFill>
                    <a:effectLst/>
                    <a:latin typeface="Söhne"/>
                  </a:rPr>
                  <a:t>该方程式的含义是，变量值</a:t>
                </a:r>
                <a:r>
                  <a:rPr lang="en-US" altLang="zh-CN" b="0" i="0">
                    <a:solidFill>
                      <a:srgbClr val="374151"/>
                    </a:solidFill>
                    <a:effectLst/>
                    <a:latin typeface="Söhne"/>
                  </a:rPr>
                  <a:t>S(t)</a:t>
                </a:r>
                <a:r>
                  <a:rPr lang="zh-CN" altLang="en-US" b="0" i="0">
                    <a:solidFill>
                      <a:srgbClr val="374151"/>
                    </a:solidFill>
                    <a:effectLst/>
                    <a:latin typeface="Söhne"/>
                  </a:rPr>
                  <a:t>的变化由两个部分构成：第一个部分是由于漂移率</a:t>
                </a:r>
                <a:r>
                  <a:rPr lang="en-US" altLang="zh-CN" b="0" i="0">
                    <a:solidFill>
                      <a:srgbClr val="374151"/>
                    </a:solidFill>
                    <a:effectLst/>
                    <a:latin typeface="Söhne"/>
                  </a:rPr>
                  <a:t>μ</a:t>
                </a:r>
                <a:r>
                  <a:rPr lang="zh-CN" altLang="en-US" b="0" i="0">
                    <a:solidFill>
                      <a:srgbClr val="374151"/>
                    </a:solidFill>
                    <a:effectLst/>
                    <a:latin typeface="Söhne"/>
                  </a:rPr>
                  <a:t>所引起的，它表示</a:t>
                </a:r>
                <a:r>
                  <a:rPr lang="en-US" altLang="zh-CN" b="0" i="0">
                    <a:solidFill>
                      <a:srgbClr val="374151"/>
                    </a:solidFill>
                    <a:effectLst/>
                    <a:latin typeface="Söhne"/>
                  </a:rPr>
                  <a:t>S(t)</a:t>
                </a:r>
                <a:r>
                  <a:rPr lang="zh-CN" altLang="en-US" b="0" i="0">
                    <a:solidFill>
                      <a:srgbClr val="374151"/>
                    </a:solidFill>
                    <a:effectLst/>
                    <a:latin typeface="Söhne"/>
                  </a:rPr>
                  <a:t>的期望增长率。第二个部分是由于波动率</a:t>
                </a:r>
                <a:r>
                  <a:rPr lang="en-US" altLang="zh-CN" b="0" i="0">
                    <a:solidFill>
                      <a:srgbClr val="374151"/>
                    </a:solidFill>
                    <a:effectLst/>
                    <a:latin typeface="Söhne"/>
                  </a:rPr>
                  <a:t>σ</a:t>
                </a:r>
                <a:r>
                  <a:rPr lang="zh-CN" altLang="en-US" b="0" i="0">
                    <a:solidFill>
                      <a:srgbClr val="374151"/>
                    </a:solidFill>
                    <a:effectLst/>
                    <a:latin typeface="Söhne"/>
                  </a:rPr>
                  <a:t>所引起的随机波动，其中</a:t>
                </a:r>
                <a:r>
                  <a:rPr lang="en-US" altLang="zh-CN" b="0" i="0">
                    <a:solidFill>
                      <a:srgbClr val="374151"/>
                    </a:solidFill>
                    <a:effectLst/>
                    <a:latin typeface="Söhne"/>
                  </a:rPr>
                  <a:t>dW(t)</a:t>
                </a:r>
                <a:r>
                  <a:rPr lang="zh-CN" altLang="en-US" b="0" i="0">
                    <a:solidFill>
                      <a:srgbClr val="374151"/>
                    </a:solidFill>
                    <a:effectLst/>
                    <a:latin typeface="Söhne"/>
                  </a:rPr>
                  <a:t>表示时间步长为</a:t>
                </a:r>
                <a:r>
                  <a:rPr lang="en-US" altLang="zh-CN" b="0" i="0">
                    <a:solidFill>
                      <a:srgbClr val="374151"/>
                    </a:solidFill>
                    <a:effectLst/>
                    <a:latin typeface="Söhne"/>
                  </a:rPr>
                  <a:t>dt</a:t>
                </a:r>
                <a:r>
                  <a:rPr lang="zh-CN" altLang="en-US" b="0" i="0">
                    <a:solidFill>
                      <a:srgbClr val="374151"/>
                    </a:solidFill>
                    <a:effectLst/>
                    <a:latin typeface="Söhne"/>
                  </a:rPr>
                  <a:t>的标准布朗运动的随机增量。因此，</a:t>
                </a:r>
                <a:r>
                  <a:rPr lang="en-US" altLang="zh-CN" b="0" i="0">
                    <a:solidFill>
                      <a:srgbClr val="374151"/>
                    </a:solidFill>
                    <a:effectLst/>
                    <a:latin typeface="Söhne"/>
                  </a:rPr>
                  <a:t>GBM</a:t>
                </a:r>
                <a:r>
                  <a:rPr lang="zh-CN" altLang="en-US" b="0" i="0">
                    <a:solidFill>
                      <a:srgbClr val="374151"/>
                    </a:solidFill>
                    <a:effectLst/>
                    <a:latin typeface="Söhne"/>
                  </a:rPr>
                  <a:t>假设变量的变化率与其当前值成正比，并且变化的大小遵循正态分布。</a:t>
                </a:r>
              </a:p>
              <a:p>
                <a:pPr algn="l"/>
                <a:r>
                  <a:rPr lang="en-US" altLang="zh-CN" b="0" i="0">
                    <a:solidFill>
                      <a:srgbClr val="374151"/>
                    </a:solidFill>
                    <a:effectLst/>
                    <a:latin typeface="Söhne"/>
                  </a:rPr>
                  <a:t>GBM</a:t>
                </a:r>
                <a:r>
                  <a:rPr lang="zh-CN" altLang="en-US" b="0" i="0">
                    <a:solidFill>
                      <a:srgbClr val="374151"/>
                    </a:solidFill>
                    <a:effectLst/>
                    <a:latin typeface="Söhne"/>
                  </a:rPr>
                  <a:t>的一个重要性质是，它具有对数正态分布的形式，即在时间</a:t>
                </a:r>
                <a:r>
                  <a:rPr lang="en-US" altLang="zh-CN" b="0" i="0">
                    <a:solidFill>
                      <a:srgbClr val="374151"/>
                    </a:solidFill>
                    <a:effectLst/>
                    <a:latin typeface="Söhne"/>
                  </a:rPr>
                  <a:t>t</a:t>
                </a:r>
                <a:r>
                  <a:rPr lang="zh-CN" altLang="en-US" b="0" i="0">
                    <a:solidFill>
                      <a:srgbClr val="374151"/>
                    </a:solidFill>
                    <a:effectLst/>
                    <a:latin typeface="Söhne"/>
                  </a:rPr>
                  <a:t>上，变量值</a:t>
                </a:r>
                <a:r>
                  <a:rPr lang="en-US" altLang="zh-CN" b="0" i="0">
                    <a:solidFill>
                      <a:srgbClr val="374151"/>
                    </a:solidFill>
                    <a:effectLst/>
                    <a:latin typeface="Söhne"/>
                  </a:rPr>
                  <a:t>S(t)</a:t>
                </a:r>
                <a:r>
                  <a:rPr lang="zh-CN" altLang="en-US" b="0" i="0">
                    <a:solidFill>
                      <a:srgbClr val="374151"/>
                    </a:solidFill>
                    <a:effectLst/>
                    <a:latin typeface="Söhne"/>
                  </a:rPr>
                  <a:t>的对数</a:t>
                </a:r>
                <a:r>
                  <a:rPr lang="en-US" altLang="zh-CN" b="0" i="0">
                    <a:solidFill>
                      <a:srgbClr val="374151"/>
                    </a:solidFill>
                    <a:effectLst/>
                    <a:latin typeface="Söhne"/>
                  </a:rPr>
                  <a:t>ln(S(t))</a:t>
                </a:r>
                <a:r>
                  <a:rPr lang="zh-CN" altLang="en-US" b="0" i="0">
                    <a:solidFill>
                      <a:srgbClr val="374151"/>
                    </a:solidFill>
                    <a:effectLst/>
                    <a:latin typeface="Söhne"/>
                  </a:rPr>
                  <a:t>服从均值为</a:t>
                </a:r>
                <a:r>
                  <a:rPr lang="en-US" altLang="zh-CN" b="0" i="0">
                    <a:solidFill>
                      <a:srgbClr val="374151"/>
                    </a:solidFill>
                    <a:effectLst/>
                    <a:latin typeface="Söhne"/>
                  </a:rPr>
                  <a:t>ln(S(0)) + (μ - σ^2/2)t</a:t>
                </a:r>
                <a:r>
                  <a:rPr lang="zh-CN" altLang="en-US" b="0" i="0">
                    <a:solidFill>
                      <a:srgbClr val="374151"/>
                    </a:solidFill>
                    <a:effectLst/>
                    <a:latin typeface="Söhne"/>
                  </a:rPr>
                  <a:t>，方差为</a:t>
                </a:r>
                <a:r>
                  <a:rPr lang="en-US" altLang="zh-CN" b="0" i="0">
                    <a:solidFill>
                      <a:srgbClr val="374151"/>
                    </a:solidFill>
                    <a:effectLst/>
                    <a:latin typeface="Söhne"/>
                  </a:rPr>
                  <a:t>σ^2t</a:t>
                </a:r>
                <a:r>
                  <a:rPr lang="zh-CN" altLang="en-US" b="0" i="0">
                    <a:solidFill>
                      <a:srgbClr val="374151"/>
                    </a:solidFill>
                    <a:effectLst/>
                    <a:latin typeface="Söhne"/>
                  </a:rPr>
                  <a:t>的正态分布。这种性质使得</a:t>
                </a:r>
                <a:r>
                  <a:rPr lang="en-US" altLang="zh-CN" b="0" i="0">
                    <a:solidFill>
                      <a:srgbClr val="374151"/>
                    </a:solidFill>
                    <a:effectLst/>
                    <a:latin typeface="Söhne"/>
                  </a:rPr>
                  <a:t>GBM</a:t>
                </a:r>
                <a:r>
                  <a:rPr lang="zh-CN" altLang="en-US" b="0" i="0">
                    <a:solidFill>
                      <a:srgbClr val="374151"/>
                    </a:solidFill>
                    <a:effectLst/>
                    <a:latin typeface="Söhne"/>
                  </a:rPr>
                  <a:t>在金融领域得到广泛应用，因为许多金融现象都具有对数正态分布的特性。</a:t>
                </a:r>
              </a:p>
              <a:p>
                <a:pPr algn="l"/>
                <a:endParaRPr lang="zh-CN" altLang="en-US" b="0" i="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a:p>
            </p:txBody>
          </p:sp>
        </mc:Choice>
        <mc:Fallback xmlns="">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a:t>Geometric Brownian motion</a:t>
                </a:r>
                <a:endParaRPr lang="en-US" altLang="zh-TW" sz="1200" b="0" i="1">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a:latin typeface="Cambria Math" panose="02040503050406030204" pitchFamily="18" charset="0"/>
                  </a:rPr>
                  <a:t>𝑑𝑆(𝑡)=𝑟𝑆(𝑡)𝑑𝑡+</a:t>
                </a:r>
                <a:r>
                  <a:rPr lang="zh-TW" altLang="en-US" sz="1200" i="0">
                    <a:latin typeface="Cambria Math" panose="02040503050406030204" pitchFamily="18" charset="0"/>
                  </a:rPr>
                  <a:t>𝜎</a:t>
                </a:r>
                <a:r>
                  <a:rPr lang="en-US" altLang="zh-TW" sz="1200" b="0" i="0">
                    <a:latin typeface="Cambria Math" panose="02040503050406030204" pitchFamily="18" charset="0"/>
                  </a:rPr>
                  <a:t>𝑆(𝑡)𝑑𝑊 ̃(𝑡)</a:t>
                </a:r>
                <a:endParaRPr lang="zh-TW" altLang="en-US" sz="1200"/>
              </a:p>
            </p:txBody>
          </p:sp>
        </mc:Fallback>
      </mc:AlternateContent>
      <p:sp>
        <p:nvSpPr>
          <p:cNvPr id="4" name="投影片編號版面配置區 3"/>
          <p:cNvSpPr>
            <a:spLocks noGrp="1"/>
          </p:cNvSpPr>
          <p:nvPr>
            <p:ph type="sldNum" sz="quarter" idx="5"/>
          </p:nvPr>
        </p:nvSpPr>
        <p:spPr/>
        <p:txBody>
          <a:bodyPr/>
          <a:lstStyle/>
          <a:p>
            <a:fld id="{5EDC46BE-8298-401A-8CD6-BCD27939B29D}" type="slidenum">
              <a:rPr lang="zh-TW" altLang="en-US" smtClean="0"/>
              <a:t>2</a:t>
            </a:fld>
            <a:endParaRPr lang="zh-TW" altLang="en-US"/>
          </a:p>
        </p:txBody>
      </p:sp>
    </p:spTree>
    <p:extLst>
      <p:ext uri="{BB962C8B-B14F-4D97-AF65-F5344CB8AC3E}">
        <p14:creationId xmlns:p14="http://schemas.microsoft.com/office/powerpoint/2010/main" val="1944701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如何證明呢</a:t>
            </a:r>
            <a:r>
              <a:rPr lang="en-US" altLang="zh-TW"/>
              <a:t>?</a:t>
            </a:r>
            <a:r>
              <a:rPr lang="zh-TW" altLang="en-US"/>
              <a:t> 我們就將買權的式子代入</a:t>
            </a:r>
            <a:r>
              <a:rPr lang="en-US" altLang="zh-TW"/>
              <a:t>Theorem 8.5.2</a:t>
            </a:r>
            <a:r>
              <a:rPr lang="zh-TW" altLang="en-US"/>
              <a:t>看成不成立即可</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11</a:t>
            </a:fld>
            <a:endParaRPr lang="zh-TW" altLang="en-US"/>
          </a:p>
        </p:txBody>
      </p:sp>
    </p:spTree>
    <p:extLst>
      <p:ext uri="{BB962C8B-B14F-4D97-AF65-F5344CB8AC3E}">
        <p14:creationId xmlns:p14="http://schemas.microsoft.com/office/powerpoint/2010/main" val="1342362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那麼從這個式子就可以看出 他就是一個</a:t>
            </a:r>
            <a:r>
              <a:rPr lang="en-US" altLang="zh-TW"/>
              <a:t>submartingale</a:t>
            </a:r>
          </a:p>
          <a:p>
            <a:r>
              <a:rPr lang="zh-TW" altLang="en-US"/>
              <a:t>他最佳的策略就是持有到到期後再決定是否執行</a:t>
            </a:r>
            <a:endParaRPr lang="en-US" altLang="zh-TW"/>
          </a:p>
          <a:p>
            <a:r>
              <a:rPr lang="zh-TW" altLang="en-US"/>
              <a:t>底下就是有寫說有兩個因子支持</a:t>
            </a:r>
            <a:r>
              <a:rPr lang="en-US" altLang="zh-TW"/>
              <a:t>submartingale</a:t>
            </a:r>
            <a:r>
              <a:rPr lang="zh-TW" altLang="en-US"/>
              <a:t>性質，那麼我們就來看看</a:t>
            </a:r>
            <a:r>
              <a:rPr lang="en-US" altLang="zh-TW"/>
              <a:t>(</a:t>
            </a:r>
            <a:r>
              <a:rPr lang="zh-TW" altLang="en-US"/>
              <a:t>接下來就這樣推推推推推</a:t>
            </a:r>
            <a:r>
              <a:rPr lang="en-US" altLang="zh-TW"/>
              <a:t>)</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12</a:t>
            </a:fld>
            <a:endParaRPr lang="zh-TW" altLang="en-US"/>
          </a:p>
        </p:txBody>
      </p:sp>
    </p:spTree>
    <p:extLst>
      <p:ext uri="{BB962C8B-B14F-4D97-AF65-F5344CB8AC3E}">
        <p14:creationId xmlns:p14="http://schemas.microsoft.com/office/powerpoint/2010/main" val="3553790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a =&gt; </a:t>
            </a:r>
            <a:r>
              <a:rPr lang="zh-TW" altLang="en-US"/>
              <a:t>股利率</a:t>
            </a:r>
            <a:endParaRPr lang="en-US" altLang="zh-TW"/>
          </a:p>
          <a:p>
            <a:r>
              <a:rPr lang="en-US" altLang="zh-TW"/>
              <a:t>S(tj-) =&gt; </a:t>
            </a:r>
            <a:r>
              <a:rPr lang="zh-TW" altLang="en-US"/>
              <a:t>除息前股價</a:t>
            </a:r>
          </a:p>
          <a:p>
            <a:r>
              <a:rPr lang="en-US" altLang="zh-TW"/>
              <a:t>---</a:t>
            </a:r>
          </a:p>
          <a:p>
            <a:r>
              <a:rPr lang="zh-TW" altLang="en-US"/>
              <a:t>接下來到</a:t>
            </a:r>
            <a:r>
              <a:rPr lang="en-US" altLang="zh-TW"/>
              <a:t>8.5.2</a:t>
            </a:r>
            <a:r>
              <a:rPr lang="zh-TW" altLang="en-US"/>
              <a:t>，考慮了股息的狀況進來，有一串時間，每個時間</a:t>
            </a:r>
            <a:r>
              <a:rPr lang="en-US" altLang="zh-TW"/>
              <a:t>tj</a:t>
            </a:r>
            <a:r>
              <a:rPr lang="zh-TW" altLang="en-US"/>
              <a:t>是一個付股息的點，</a:t>
            </a:r>
            <a:r>
              <a:rPr lang="en-US" altLang="zh-TW"/>
              <a:t>a</a:t>
            </a:r>
            <a:r>
              <a:rPr lang="zh-TW" altLang="en-US"/>
              <a:t>是股利率、</a:t>
            </a:r>
            <a:r>
              <a:rPr lang="en-US" altLang="zh-TW"/>
              <a:t>S(tj-)</a:t>
            </a:r>
            <a:r>
              <a:rPr lang="zh-TW" altLang="en-US"/>
              <a:t>是接近</a:t>
            </a:r>
            <a:r>
              <a:rPr lang="en-US" altLang="zh-TW"/>
              <a:t>tj</a:t>
            </a:r>
            <a:r>
              <a:rPr lang="zh-TW" altLang="en-US"/>
              <a:t>付息點但還沒付股息前的股價，由於</a:t>
            </a:r>
            <a:r>
              <a:rPr lang="en-US" altLang="zh-TW"/>
              <a:t>a</a:t>
            </a:r>
            <a:r>
              <a:rPr lang="zh-TW" altLang="en-US"/>
              <a:t>是股利率則介於</a:t>
            </a:r>
            <a:r>
              <a:rPr lang="en-US" altLang="zh-TW"/>
              <a:t>0-1</a:t>
            </a:r>
            <a:r>
              <a:rPr lang="zh-TW" altLang="en-US"/>
              <a:t>之間</a:t>
            </a:r>
            <a:endParaRPr lang="en-US" altLang="zh-TW"/>
          </a:p>
          <a:p>
            <a:r>
              <a:rPr lang="en-US" altLang="zh-TW"/>
              <a:t>T0</a:t>
            </a:r>
            <a:r>
              <a:rPr lang="zh-TW" altLang="en-US"/>
              <a:t>和</a:t>
            </a:r>
            <a:r>
              <a:rPr lang="en-US" altLang="zh-TW"/>
              <a:t>T</a:t>
            </a:r>
            <a:r>
              <a:rPr lang="zh-TW" altLang="en-US"/>
              <a:t>在這段假設中並非股利支付時間點，然後</a:t>
            </a:r>
            <a:r>
              <a:rPr lang="en-US" altLang="zh-TW"/>
              <a:t>j</a:t>
            </a:r>
            <a:r>
              <a:rPr lang="zh-TW" altLang="en-US"/>
              <a:t>為正整數</a:t>
            </a:r>
            <a:endParaRPr lang="en-US" altLang="zh-TW"/>
          </a:p>
          <a:p>
            <a:r>
              <a:rPr lang="zh-TW" altLang="en-US"/>
              <a:t>然後</a:t>
            </a:r>
            <a:r>
              <a:rPr lang="en-US" altLang="zh-TW"/>
              <a:t>S(tj)</a:t>
            </a:r>
            <a:r>
              <a:rPr lang="zh-TW" altLang="en-US"/>
              <a:t>也就是除息後股價可以寫成以下式子，整理如下</a:t>
            </a:r>
            <a:endParaRPr lang="en-US" altLang="zh-TW"/>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13</a:t>
            </a:fld>
            <a:endParaRPr lang="zh-TW" altLang="en-US"/>
          </a:p>
        </p:txBody>
      </p:sp>
    </p:spTree>
    <p:extLst>
      <p:ext uri="{BB962C8B-B14F-4D97-AF65-F5344CB8AC3E}">
        <p14:creationId xmlns:p14="http://schemas.microsoft.com/office/powerpoint/2010/main" val="153868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這邊提及一點 除了在股息支付前的那一瞬間立即履約否則提早執行美式買權並非一個最佳策略</a:t>
            </a:r>
            <a:endParaRPr lang="en-US" altLang="zh-TW"/>
          </a:p>
          <a:p>
            <a:r>
              <a:rPr lang="zh-TW" altLang="en-US"/>
              <a:t>那麼接下來要證這件事</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14</a:t>
            </a:fld>
            <a:endParaRPr lang="zh-TW" altLang="en-US"/>
          </a:p>
        </p:txBody>
      </p:sp>
    </p:spTree>
    <p:extLst>
      <p:ext uri="{BB962C8B-B14F-4D97-AF65-F5344CB8AC3E}">
        <p14:creationId xmlns:p14="http://schemas.microsoft.com/office/powerpoint/2010/main" val="4074255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0" i="0">
                <a:solidFill>
                  <a:srgbClr val="374151"/>
                </a:solidFill>
                <a:effectLst/>
                <a:latin typeface="Söhne"/>
              </a:rPr>
              <a:t>這邊有些假設</a:t>
            </a:r>
            <a:endParaRPr lang="en-US" altLang="zh-TW" b="0" i="0">
              <a:solidFill>
                <a:srgbClr val="374151"/>
              </a:solidFill>
              <a:effectLst/>
              <a:latin typeface="Söhne"/>
            </a:endParaRPr>
          </a:p>
          <a:p>
            <a:r>
              <a:rPr lang="zh-TW" altLang="en-US" b="0" i="0">
                <a:solidFill>
                  <a:srgbClr val="374151"/>
                </a:solidFill>
                <a:effectLst/>
                <a:latin typeface="Söhne"/>
              </a:rPr>
              <a:t>就是兩邊的股利支付期間，買權價格滿足</a:t>
            </a:r>
            <a:r>
              <a:rPr lang="en-US" altLang="zh-TW" b="0" i="0">
                <a:solidFill>
                  <a:srgbClr val="374151"/>
                </a:solidFill>
                <a:effectLst/>
                <a:latin typeface="Söhne"/>
              </a:rPr>
              <a:t>BSM</a:t>
            </a:r>
            <a:r>
              <a:rPr lang="zh-TW" altLang="en-US" b="0" i="0">
                <a:solidFill>
                  <a:srgbClr val="374151"/>
                </a:solidFill>
                <a:effectLst/>
                <a:latin typeface="Söhne"/>
              </a:rPr>
              <a:t>偏微方程</a:t>
            </a:r>
            <a:endParaRPr lang="en-US" altLang="zh-TW" b="0" i="0">
              <a:solidFill>
                <a:srgbClr val="374151"/>
              </a:solidFill>
              <a:effectLst/>
              <a:latin typeface="Söhne"/>
            </a:endParaRPr>
          </a:p>
          <a:p>
            <a:r>
              <a:rPr lang="zh-TW" altLang="en-US" b="0" i="0">
                <a:solidFill>
                  <a:srgbClr val="374151"/>
                </a:solidFill>
                <a:effectLst/>
                <a:latin typeface="Söhne"/>
              </a:rPr>
              <a:t>在股利支付日期，買權的價格為其內在價值與扣除股利支付後的買權價格的最大值 </a:t>
            </a:r>
            <a:r>
              <a:rPr lang="en-US" altLang="zh-TW" b="0" i="0">
                <a:solidFill>
                  <a:srgbClr val="374151"/>
                </a:solidFill>
                <a:effectLst/>
                <a:latin typeface="Söhne"/>
              </a:rPr>
              <a:t>(</a:t>
            </a:r>
            <a:r>
              <a:rPr lang="zh-TW" altLang="en-US" b="0" i="0">
                <a:solidFill>
                  <a:srgbClr val="374151"/>
                </a:solidFill>
                <a:effectLst/>
                <a:latin typeface="Söhne"/>
              </a:rPr>
              <a:t>要是內在價值比較大，可以直接履約、反之則可以繼續持有</a:t>
            </a:r>
            <a:r>
              <a:rPr lang="en-US" altLang="zh-TW" b="0" i="0">
                <a:solidFill>
                  <a:srgbClr val="374151"/>
                </a:solidFill>
                <a:effectLst/>
                <a:latin typeface="Söhne"/>
              </a:rPr>
              <a:t>)</a:t>
            </a:r>
          </a:p>
          <a:p>
            <a:r>
              <a:rPr lang="en-US" altLang="zh-TW" b="0" i="0">
                <a:solidFill>
                  <a:srgbClr val="374151"/>
                </a:solidFill>
                <a:effectLst/>
                <a:latin typeface="Söhne"/>
              </a:rPr>
              <a:t>---</a:t>
            </a:r>
          </a:p>
          <a:p>
            <a:r>
              <a:rPr lang="zh-TW" altLang="en-US" b="0" i="0">
                <a:solidFill>
                  <a:srgbClr val="374151"/>
                </a:solidFill>
                <a:effectLst/>
                <a:latin typeface="Söhne"/>
              </a:rPr>
              <a:t>在股息支付日期之间，看涨期权的价格应该满足</a:t>
            </a:r>
            <a:r>
              <a:rPr lang="en-US" altLang="zh-TW" b="0" i="0">
                <a:solidFill>
                  <a:srgbClr val="374151"/>
                </a:solidFill>
                <a:effectLst/>
                <a:latin typeface="Söhne"/>
              </a:rPr>
              <a:t>Black-Scholes-Merton</a:t>
            </a:r>
            <a:r>
              <a:rPr lang="zh-TW" altLang="en-US" b="0" i="0">
                <a:solidFill>
                  <a:srgbClr val="374151"/>
                </a:solidFill>
                <a:effectLst/>
                <a:latin typeface="Söhne"/>
              </a:rPr>
              <a:t>偏微分方程。</a:t>
            </a:r>
            <a:endParaRPr lang="en-US" altLang="zh-TW" b="0" i="0">
              <a:solidFill>
                <a:srgbClr val="374151"/>
              </a:solidFill>
              <a:effectLst/>
              <a:latin typeface="Söhne"/>
            </a:endParaRPr>
          </a:p>
          <a:p>
            <a:endParaRPr lang="en-US" altLang="zh-TW" b="0" i="0">
              <a:solidFill>
                <a:srgbClr val="374151"/>
              </a:solidFill>
              <a:effectLst/>
              <a:latin typeface="Söhne"/>
            </a:endParaRPr>
          </a:p>
          <a:p>
            <a:r>
              <a:rPr lang="zh-TW" altLang="en-US" b="0" i="0">
                <a:solidFill>
                  <a:srgbClr val="374151"/>
                </a:solidFill>
                <a:effectLst/>
                <a:latin typeface="Söhne"/>
              </a:rPr>
              <a:t>當公司宣布要支付股息時，這表示公司將會分配一部分利潤給股東，這部分利潤通常會直接從公司的現金中支付。這意味著公司現在手中的現金流量會減少，可能會導致股票價格下降。因此，在支付股息的日期，買權的內在價值通常會下降，因為股票價格下降了，而買權的內在價值是與股票價格成正比的。相反地，在支付股息前的日期，公司還沒有支付股息，股票價格可能會較高，買權的內在價值也因此可能最大。</a:t>
            </a:r>
            <a:endParaRPr lang="en-US" altLang="zh-TW" b="0" i="0">
              <a:solidFill>
                <a:srgbClr val="374151"/>
              </a:solidFill>
              <a:effectLst/>
              <a:latin typeface="Söhne"/>
            </a:endParaRPr>
          </a:p>
          <a:p>
            <a:endParaRPr lang="en-US" altLang="zh-TW" b="0" i="0">
              <a:solidFill>
                <a:srgbClr val="374151"/>
              </a:solidFill>
              <a:effectLst/>
              <a:latin typeface="Söhne"/>
            </a:endParaRPr>
          </a:p>
          <a:p>
            <a:r>
              <a:rPr lang="zh-TW" altLang="en-US" b="0" i="0">
                <a:solidFill>
                  <a:srgbClr val="374151"/>
                </a:solidFill>
                <a:effectLst/>
                <a:latin typeface="Söhne"/>
              </a:rPr>
              <a:t>在支付股息日期，買權的價格是買權內在價值與支付股息後股票價格減去支付股息金額後買權價格的較大值。</a:t>
            </a:r>
            <a:endParaRPr lang="en-US" altLang="zh-TW" b="0" i="0">
              <a:solidFill>
                <a:srgbClr val="374151"/>
              </a:solidFill>
              <a:effectLst/>
              <a:latin typeface="Söhne"/>
            </a:endParaRPr>
          </a:p>
          <a:p>
            <a:r>
              <a:rPr lang="zh-TW" altLang="en-US"/>
              <a:t>可思考成要不要執行美式選擇權 若支付股息的價格大於買權內在價值，繼續持有；反之執行賣掉</a:t>
            </a:r>
            <a:endParaRPr lang="en-US" altLang="zh-TW"/>
          </a:p>
          <a:p>
            <a:endParaRPr lang="en-US" altLang="zh-TW"/>
          </a:p>
          <a:p>
            <a:r>
              <a:rPr lang="zh-TW" altLang="en-US"/>
              <a:t>基於這些觀察去寫</a:t>
            </a:r>
            <a:r>
              <a:rPr lang="en-US" altLang="zh-TW"/>
              <a:t>recursive algorithms</a:t>
            </a:r>
            <a:r>
              <a:rPr lang="zh-TW" altLang="en-US"/>
              <a:t>去決定美式買權價格</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15</a:t>
            </a:fld>
            <a:endParaRPr lang="zh-TW" altLang="en-US"/>
          </a:p>
        </p:txBody>
      </p:sp>
    </p:spTree>
    <p:extLst>
      <p:ext uri="{BB962C8B-B14F-4D97-AF65-F5344CB8AC3E}">
        <p14:creationId xmlns:p14="http://schemas.microsoft.com/office/powerpoint/2010/main" val="1019657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根據</a:t>
            </a:r>
            <a:r>
              <a:rPr lang="en-US" altLang="zh-TW"/>
              <a:t>subsection 5.5.4</a:t>
            </a:r>
            <a:r>
              <a:rPr lang="zh-TW" altLang="en-US"/>
              <a:t>中所推導的，我們在股利日期間的時間段，可以將股價寫成以下這段</a:t>
            </a:r>
            <a:endParaRPr lang="en-US" altLang="zh-TW"/>
          </a:p>
          <a:p>
            <a:r>
              <a:rPr lang="zh-TW" altLang="en-US"/>
              <a:t>跟</a:t>
            </a:r>
            <a:r>
              <a:rPr lang="en-US" altLang="zh-TW"/>
              <a:t>5.5.4</a:t>
            </a:r>
            <a:r>
              <a:rPr lang="zh-TW" altLang="en-US"/>
              <a:t>中推導的一樣，將時間</a:t>
            </a:r>
            <a:r>
              <a:rPr lang="en-US" altLang="zh-TW"/>
              <a:t>t+1</a:t>
            </a:r>
            <a:r>
              <a:rPr lang="zh-TW" altLang="en-US"/>
              <a:t>和</a:t>
            </a:r>
            <a:r>
              <a:rPr lang="en-US" altLang="zh-TW"/>
              <a:t>tj</a:t>
            </a:r>
            <a:r>
              <a:rPr lang="zh-TW" altLang="en-US"/>
              <a:t>代入，注意是</a:t>
            </a:r>
            <a:r>
              <a:rPr lang="en-US" altLang="zh-TW"/>
              <a:t>t+1-</a:t>
            </a:r>
          </a:p>
          <a:p>
            <a:r>
              <a:rPr lang="zh-TW" altLang="en-US"/>
              <a:t>之後若到</a:t>
            </a:r>
            <a:r>
              <a:rPr lang="en-US" altLang="zh-TW"/>
              <a:t>tj+1</a:t>
            </a:r>
            <a:r>
              <a:rPr lang="zh-TW" altLang="en-US"/>
              <a:t>的話，代表付了股利了，</a:t>
            </a:r>
            <a:r>
              <a:rPr lang="en-US" altLang="zh-TW"/>
              <a:t>(</a:t>
            </a:r>
            <a:r>
              <a:rPr lang="zh-TW" altLang="en-US"/>
              <a:t>按一下</a:t>
            </a:r>
            <a:r>
              <a:rPr lang="en-US" altLang="zh-TW"/>
              <a:t>)</a:t>
            </a:r>
            <a:r>
              <a:rPr lang="zh-TW" altLang="en-US"/>
              <a:t>就用先前所推的</a:t>
            </a:r>
            <a:r>
              <a:rPr lang="en-US" altLang="zh-TW"/>
              <a:t>8.5.9</a:t>
            </a:r>
            <a:r>
              <a:rPr lang="zh-TW" altLang="en-US"/>
              <a:t>式代入</a:t>
            </a:r>
            <a:endParaRPr lang="en-US" altLang="zh-TW"/>
          </a:p>
          <a:p>
            <a:r>
              <a:rPr lang="zh-TW" altLang="en-US"/>
              <a:t>接下來</a:t>
            </a:r>
            <a:r>
              <a:rPr lang="en-US" altLang="zh-TW"/>
              <a:t>(</a:t>
            </a:r>
            <a:r>
              <a:rPr lang="zh-TW" altLang="en-US"/>
              <a:t>按一下</a:t>
            </a:r>
            <a:r>
              <a:rPr lang="en-US" altLang="zh-TW"/>
              <a:t>)</a:t>
            </a:r>
            <a:r>
              <a:rPr lang="zh-TW" altLang="en-US"/>
              <a:t>根據先前我們有一個時間段</a:t>
            </a:r>
            <a:r>
              <a:rPr lang="en-US" altLang="zh-TW"/>
              <a:t>T</a:t>
            </a:r>
            <a:r>
              <a:rPr lang="zh-TW" altLang="en-US"/>
              <a:t>嘛</a:t>
            </a:r>
            <a:endParaRPr lang="en-US" altLang="zh-TW"/>
          </a:p>
          <a:p>
            <a:r>
              <a:rPr lang="zh-TW" altLang="en-US"/>
              <a:t>我們可以延伸到到期日的股價就為前一次股利支付的日期用這個式子算出來推出</a:t>
            </a:r>
            <a:r>
              <a:rPr lang="en-US" altLang="zh-TW"/>
              <a:t>8.5.12</a:t>
            </a:r>
            <a:r>
              <a:rPr lang="zh-TW" altLang="en-US"/>
              <a:t>式</a:t>
            </a:r>
            <a:endParaRPr lang="en-US" altLang="zh-TW"/>
          </a:p>
          <a:p>
            <a:endParaRPr lang="en-US" altLang="zh-TW"/>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16</a:t>
            </a:fld>
            <a:endParaRPr lang="zh-TW" altLang="en-US"/>
          </a:p>
        </p:txBody>
      </p:sp>
    </p:spTree>
    <p:extLst>
      <p:ext uri="{BB962C8B-B14F-4D97-AF65-F5344CB8AC3E}">
        <p14:creationId xmlns:p14="http://schemas.microsoft.com/office/powerpoint/2010/main" val="39799407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備忘稿版面配置區 2"/>
              <p:cNvSpPr>
                <a:spLocks noGrp="1"/>
              </p:cNvSpPr>
              <p:nvPr>
                <p:ph type="body" idx="1"/>
              </p:nvPr>
            </p:nvSpPr>
            <p:spPr/>
            <p:txBody>
              <a:bodyPr/>
              <a:lstStyle/>
              <a:p>
                <a:r>
                  <a:rPr lang="zh-TW" altLang="en-US"/>
                  <a:t>假設美式買權在</a:t>
                </a:r>
                <a:r>
                  <a:rPr lang="en-US" altLang="zh-TW"/>
                  <a:t>T</a:t>
                </a:r>
                <a:r>
                  <a:rPr lang="zh-TW" altLang="en-US"/>
                  <a:t>到期有著</a:t>
                </a:r>
                <a:r>
                  <a:rPr lang="en-US" altLang="zh-TW"/>
                  <a:t>K</a:t>
                </a:r>
                <a:r>
                  <a:rPr lang="zh-TW" altLang="en-US"/>
                  <a:t>的履約價</a:t>
                </a:r>
                <a:endParaRPr lang="en-US" altLang="zh-TW"/>
              </a:p>
              <a:p>
                <a:r>
                  <a:rPr lang="en-US" altLang="zh-TW"/>
                  <a:t>For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𝑇</m:t>
                    </m:r>
                  </m:oMath>
                </a14:m>
                <a:r>
                  <a:rPr lang="en-US" altLang="zh-TW"/>
                  <a:t>, the discounted asset price </a:t>
                </a:r>
                <a14:m>
                  <m:oMath xmlns:m="http://schemas.openxmlformats.org/officeDocument/2006/math">
                    <m:sSup>
                      <m:sSupPr>
                        <m:ctrlPr>
                          <a:rPr lang="en-US" altLang="zh-TW" b="0" i="1" smtClean="0">
                            <a:latin typeface="Cambria Math" panose="02040503050406030204" pitchFamily="18" charset="0"/>
                          </a:rPr>
                        </m:ctrlPr>
                      </m:sSupPr>
                      <m:e>
                        <m:r>
                          <a:rPr lang="en-US" altLang="zh-TW" i="1" smtClean="0">
                            <a:latin typeface="Cambria Math" panose="02040503050406030204" pitchFamily="18" charset="0"/>
                          </a:rPr>
                          <m:t>𝑒</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𝑟𝑡</m:t>
                        </m:r>
                      </m:sup>
                    </m:sSup>
                    <m:r>
                      <a:rPr lang="en-US" altLang="zh-TW" i="1" smtClean="0">
                        <a:latin typeface="Cambria Math" panose="02040503050406030204" pitchFamily="18" charset="0"/>
                      </a:rPr>
                      <m:t>𝑠</m:t>
                    </m:r>
                    <m:r>
                      <a:rPr lang="en-US" altLang="zh-TW" i="1" smtClean="0">
                        <a:latin typeface="Cambria Math" panose="02040503050406030204" pitchFamily="18" charset="0"/>
                      </a:rPr>
                      <m:t>(</m:t>
                    </m:r>
                    <m:r>
                      <a:rPr lang="en-US" altLang="zh-TW" i="1" smtClean="0">
                        <a:latin typeface="Cambria Math" panose="02040503050406030204" pitchFamily="18" charset="0"/>
                      </a:rPr>
                      <m:t>𝑡</m:t>
                    </m:r>
                    <m:r>
                      <a:rPr lang="en-US" altLang="zh-TW" i="1" smtClean="0">
                        <a:latin typeface="Cambria Math" panose="02040503050406030204" pitchFamily="18" charset="0"/>
                      </a:rPr>
                      <m:t>)</m:t>
                    </m:r>
                  </m:oMath>
                </a14:m>
                <a:r>
                  <a:rPr lang="en-US" altLang="zh-TW"/>
                  <a:t> is a martingale under </a:t>
                </a:r>
                <a14:m>
                  <m:oMath xmlns:m="http://schemas.openxmlformats.org/officeDocument/2006/math">
                    <m:acc>
                      <m:accPr>
                        <m:chr m:val="̃"/>
                        <m:ctrlPr>
                          <a:rPr lang="en-US" altLang="zh-TW" i="1" smtClean="0">
                            <a:solidFill>
                              <a:srgbClr val="836967"/>
                            </a:solidFill>
                            <a:latin typeface="Cambria Math" panose="02040503050406030204" pitchFamily="18" charset="0"/>
                          </a:rPr>
                        </m:ctrlPr>
                      </m:accPr>
                      <m:e>
                        <m:r>
                          <a:rPr lang="en-US" altLang="zh-TW" i="1" smtClean="0">
                            <a:latin typeface="Cambria Math" panose="02040503050406030204" pitchFamily="18" charset="0"/>
                          </a:rPr>
                          <m:t>ℙ</m:t>
                        </m:r>
                      </m:e>
                    </m:acc>
                  </m:oMath>
                </a14:m>
                <a:endParaRPr lang="en-US" altLang="zh-TW"/>
              </a:p>
              <a:p>
                <a:r>
                  <a:rPr lang="zh-TW" altLang="en-US"/>
                  <a:t>因為美式買權是一個</a:t>
                </a:r>
                <a:r>
                  <a:rPr lang="en-US" altLang="zh-TW"/>
                  <a:t>submartinagle</a:t>
                </a:r>
                <a:r>
                  <a:rPr lang="zh-TW" altLang="en-US"/>
                  <a:t>嘛，那麼就可以用</a:t>
                </a:r>
                <a:r>
                  <a:rPr lang="en-US" altLang="zh-TW"/>
                  <a:t>Lemma 8.5.1(</a:t>
                </a:r>
                <a:r>
                  <a:rPr lang="zh-TW" altLang="en-US"/>
                  <a:t>按一下</a:t>
                </a:r>
                <a:r>
                  <a:rPr lang="en-US" altLang="zh-TW"/>
                  <a:t>)</a:t>
                </a:r>
                <a:r>
                  <a:rPr lang="zh-TW" altLang="en-US"/>
                  <a:t> 將美式買權的價格寫成下式</a:t>
                </a:r>
                <a:endParaRPr lang="en-US" altLang="zh-TW"/>
              </a:p>
              <a:p>
                <a:r>
                  <a:rPr lang="zh-TW" altLang="en-US"/>
                  <a:t>那其實左式就是一個歐式買權的價格，他總會大於美式買權的內在價值</a:t>
                </a:r>
                <a:endParaRPr lang="en-US" altLang="zh-TW"/>
              </a:p>
              <a:p>
                <a:r>
                  <a:rPr lang="zh-TW" altLang="en-US"/>
                  <a:t>顯示出</a:t>
                </a:r>
                <a:r>
                  <a:rPr lang="en-US" altLang="zh-TW"/>
                  <a:t>early exercise</a:t>
                </a:r>
                <a:r>
                  <a:rPr lang="zh-TW" altLang="en-US"/>
                  <a:t>是沒有價值的，否則會有套利機會直接買低賣高</a:t>
                </a:r>
              </a:p>
            </p:txBody>
          </p:sp>
        </mc:Choice>
        <mc:Fallback>
          <p:sp>
            <p:nvSpPr>
              <p:cNvPr id="3" name="備忘稿版面配置區 2"/>
              <p:cNvSpPr>
                <a:spLocks noGrp="1"/>
              </p:cNvSpPr>
              <p:nvPr>
                <p:ph type="body" idx="1"/>
              </p:nvPr>
            </p:nvSpPr>
            <p:spPr/>
            <p:txBody>
              <a:bodyPr/>
              <a:lstStyle/>
              <a:p>
                <a:r>
                  <a:rPr lang="zh-TW" altLang="en-US"/>
                  <a:t>假設美式買權在</a:t>
                </a:r>
                <a:r>
                  <a:rPr lang="en-US" altLang="zh-TW"/>
                  <a:t>T</a:t>
                </a:r>
                <a:r>
                  <a:rPr lang="zh-TW" altLang="en-US"/>
                  <a:t>到期有著</a:t>
                </a:r>
                <a:r>
                  <a:rPr lang="en-US" altLang="zh-TW"/>
                  <a:t>K</a:t>
                </a:r>
                <a:r>
                  <a:rPr lang="zh-TW" altLang="en-US"/>
                  <a:t>的履約價</a:t>
                </a:r>
                <a:endParaRPr lang="en-US" altLang="zh-TW"/>
              </a:p>
              <a:p>
                <a:r>
                  <a:rPr lang="en-US" altLang="zh-TW"/>
                  <a:t>For </a:t>
                </a:r>
                <a:r>
                  <a:rPr lang="en-US" altLang="zh-TW" b="0" i="0">
                    <a:latin typeface="Cambria Math" panose="02040503050406030204" pitchFamily="18" charset="0"/>
                  </a:rPr>
                  <a:t>𝑡_𝑛≤𝑡≤𝑇</a:t>
                </a:r>
                <a:r>
                  <a:rPr lang="en-US" altLang="zh-TW"/>
                  <a:t>, the discounted asset price </a:t>
                </a:r>
                <a:r>
                  <a:rPr lang="en-US" altLang="zh-TW" i="0">
                    <a:latin typeface="Cambria Math" panose="02040503050406030204" pitchFamily="18" charset="0"/>
                  </a:rPr>
                  <a:t>𝑒</a:t>
                </a:r>
                <a:r>
                  <a:rPr lang="en-US" altLang="zh-TW" b="0" i="0">
                    <a:latin typeface="Cambria Math" panose="02040503050406030204" pitchFamily="18" charset="0"/>
                  </a:rPr>
                  <a:t>^(−𝑟𝑡) </a:t>
                </a:r>
                <a:r>
                  <a:rPr lang="en-US" altLang="zh-TW" i="0">
                    <a:latin typeface="Cambria Math" panose="02040503050406030204" pitchFamily="18" charset="0"/>
                  </a:rPr>
                  <a:t>𝑠(𝑡)</a:t>
                </a:r>
                <a:r>
                  <a:rPr lang="en-US" altLang="zh-TW"/>
                  <a:t> is a martingale under </a:t>
                </a:r>
                <a:r>
                  <a:rPr lang="en-US" altLang="zh-TW" i="0">
                    <a:latin typeface="Cambria Math" panose="02040503050406030204" pitchFamily="18" charset="0"/>
                  </a:rPr>
                  <a:t>ℙ</a:t>
                </a:r>
                <a:r>
                  <a:rPr lang="en-US" altLang="zh-TW" i="0">
                    <a:solidFill>
                      <a:srgbClr val="836967"/>
                    </a:solidFill>
                    <a:latin typeface="Cambria Math" panose="02040503050406030204" pitchFamily="18" charset="0"/>
                  </a:rPr>
                  <a:t> ̃</a:t>
                </a:r>
                <a:endParaRPr lang="en-US" altLang="zh-TW"/>
              </a:p>
              <a:p>
                <a:r>
                  <a:rPr lang="zh-TW" altLang="en-US"/>
                  <a:t>因為美式買權是一個</a:t>
                </a:r>
                <a:r>
                  <a:rPr lang="en-US" altLang="zh-TW"/>
                  <a:t>submartinagle</a:t>
                </a:r>
                <a:r>
                  <a:rPr lang="zh-TW" altLang="en-US"/>
                  <a:t>嘛，那麼就可以用</a:t>
                </a:r>
                <a:r>
                  <a:rPr lang="en-US" altLang="zh-TW"/>
                  <a:t>Lemma 8.5.1(</a:t>
                </a:r>
                <a:r>
                  <a:rPr lang="zh-TW" altLang="en-US"/>
                  <a:t>按一下</a:t>
                </a:r>
                <a:r>
                  <a:rPr lang="en-US" altLang="zh-TW"/>
                  <a:t>)</a:t>
                </a:r>
                <a:r>
                  <a:rPr lang="zh-TW" altLang="en-US"/>
                  <a:t> 將美式買權的價格寫成下式</a:t>
                </a:r>
                <a:endParaRPr lang="en-US" altLang="zh-TW"/>
              </a:p>
              <a:p>
                <a:r>
                  <a:rPr lang="zh-TW" altLang="en-US"/>
                  <a:t>那其實左式就是一個歐式買權的價格，他總會大於美式買權的內在價值</a:t>
                </a:r>
                <a:endParaRPr lang="en-US" altLang="zh-TW"/>
              </a:p>
              <a:p>
                <a:r>
                  <a:rPr lang="zh-TW" altLang="en-US"/>
                  <a:t>顯示出</a:t>
                </a:r>
                <a:r>
                  <a:rPr lang="en-US" altLang="zh-TW"/>
                  <a:t>early exercise</a:t>
                </a:r>
                <a:r>
                  <a:rPr lang="zh-TW" altLang="en-US"/>
                  <a:t>是沒有價值的，否則會有套利機會直接買低賣高</a:t>
                </a:r>
              </a:p>
            </p:txBody>
          </p:sp>
        </mc:Fallback>
      </mc:AlternateContent>
      <p:sp>
        <p:nvSpPr>
          <p:cNvPr id="4" name="投影片編號版面配置區 3"/>
          <p:cNvSpPr>
            <a:spLocks noGrp="1"/>
          </p:cNvSpPr>
          <p:nvPr>
            <p:ph type="sldNum" sz="quarter" idx="5"/>
          </p:nvPr>
        </p:nvSpPr>
        <p:spPr/>
        <p:txBody>
          <a:bodyPr/>
          <a:lstStyle/>
          <a:p>
            <a:fld id="{5EDC46BE-8298-401A-8CD6-BCD27939B29D}" type="slidenum">
              <a:rPr lang="zh-TW" altLang="en-US" smtClean="0"/>
              <a:t>17</a:t>
            </a:fld>
            <a:endParaRPr lang="zh-TW" altLang="en-US"/>
          </a:p>
        </p:txBody>
      </p:sp>
    </p:spTree>
    <p:extLst>
      <p:ext uri="{BB962C8B-B14F-4D97-AF65-F5344CB8AC3E}">
        <p14:creationId xmlns:p14="http://schemas.microsoft.com/office/powerpoint/2010/main" val="2577111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我們知道歐式買權價格可以用</a:t>
            </a:r>
            <a:r>
              <a:rPr lang="en-US" altLang="zh-TW"/>
              <a:t>BSM</a:t>
            </a:r>
            <a:r>
              <a:rPr lang="zh-TW" altLang="en-US"/>
              <a:t>公式求出，那其實美式買權也同樣可以</a:t>
            </a:r>
            <a:endParaRPr lang="en-US" altLang="zh-TW"/>
          </a:p>
          <a:p>
            <a:r>
              <a:rPr lang="zh-TW" altLang="en-US"/>
              <a:t>這邊是說雖然</a:t>
            </a:r>
            <a:r>
              <a:rPr lang="en-US" altLang="zh-TW"/>
              <a:t>x = 0</a:t>
            </a:r>
            <a:r>
              <a:rPr lang="zh-TW" altLang="en-US"/>
              <a:t>很難帶進去求出，但前面</a:t>
            </a:r>
            <a:r>
              <a:rPr lang="en-US" altLang="zh-TW"/>
              <a:t>4.5.17</a:t>
            </a:r>
            <a:r>
              <a:rPr lang="zh-TW" altLang="en-US"/>
              <a:t>有證明在股價為</a:t>
            </a:r>
            <a:r>
              <a:rPr lang="en-US" altLang="zh-TW"/>
              <a:t>0</a:t>
            </a:r>
            <a:r>
              <a:rPr lang="zh-TW" altLang="en-US"/>
              <a:t>的情形下，買權價值為</a:t>
            </a:r>
            <a:r>
              <a:rPr lang="en-US" altLang="zh-TW"/>
              <a:t>0</a:t>
            </a:r>
            <a:r>
              <a:rPr lang="zh-TW" altLang="en-US"/>
              <a:t>。</a:t>
            </a:r>
            <a:endParaRPr lang="en-US" altLang="zh-TW"/>
          </a:p>
          <a:p>
            <a:r>
              <a:rPr lang="zh-TW" altLang="en-US"/>
              <a:t>下面這句是說</a:t>
            </a:r>
            <a:r>
              <a:rPr lang="en-US" altLang="zh-TW"/>
              <a:t>8.5.14</a:t>
            </a:r>
            <a:r>
              <a:rPr lang="zh-TW" altLang="en-US"/>
              <a:t>是可以被確定的，當</a:t>
            </a:r>
            <a:r>
              <a:rPr lang="en-US" altLang="zh-TW"/>
              <a:t>S(t) = x</a:t>
            </a:r>
            <a:r>
              <a:rPr lang="zh-TW" altLang="en-US"/>
              <a:t>時去計算</a:t>
            </a:r>
            <a:r>
              <a:rPr lang="en-US" altLang="zh-TW"/>
              <a:t>8.5.13</a:t>
            </a:r>
            <a:r>
              <a:rPr lang="zh-TW" altLang="en-US"/>
              <a:t>的條件期望來做</a:t>
            </a:r>
            <a:endParaRPr lang="en-US" altLang="zh-TW"/>
          </a:p>
          <a:p>
            <a:r>
              <a:rPr lang="zh-TW" altLang="en-US"/>
              <a:t>接下來要來證這件事</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18</a:t>
            </a:fld>
            <a:endParaRPr lang="zh-TW" altLang="en-US"/>
          </a:p>
        </p:txBody>
      </p:sp>
    </p:spTree>
    <p:extLst>
      <p:ext uri="{BB962C8B-B14F-4D97-AF65-F5344CB8AC3E}">
        <p14:creationId xmlns:p14="http://schemas.microsoft.com/office/powerpoint/2010/main" val="982508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將</a:t>
            </a:r>
            <a:r>
              <a:rPr lang="en-US" altLang="zh-TW"/>
              <a:t>t=tn  S(t)=x</a:t>
            </a:r>
            <a:r>
              <a:rPr lang="zh-TW" altLang="en-US"/>
              <a:t>帶入前面所推導的歐式買權</a:t>
            </a:r>
            <a:endParaRPr lang="en-US" altLang="zh-TW"/>
          </a:p>
          <a:p>
            <a:r>
              <a:rPr lang="zh-TW" altLang="en-US"/>
              <a:t>並將到期日的價格可經由錢一次付息日來推導嘛 將</a:t>
            </a:r>
            <a:r>
              <a:rPr lang="en-US" altLang="zh-TW"/>
              <a:t>8.5.12</a:t>
            </a:r>
            <a:r>
              <a:rPr lang="zh-TW" altLang="en-US"/>
              <a:t>式也帶入到上式中得出</a:t>
            </a:r>
            <a:r>
              <a:rPr lang="en-US" altLang="zh-TW"/>
              <a:t>8.5.15</a:t>
            </a:r>
            <a:r>
              <a:rPr lang="zh-TW" altLang="en-US"/>
              <a:t>式</a:t>
            </a:r>
            <a:endParaRPr lang="en-US" altLang="zh-TW"/>
          </a:p>
          <a:p>
            <a:r>
              <a:rPr lang="zh-TW" altLang="en-US"/>
              <a:t>那我們知道兩個付息期間式滿足</a:t>
            </a:r>
            <a:r>
              <a:rPr lang="en-US" altLang="zh-TW"/>
              <a:t>BSM</a:t>
            </a:r>
            <a:r>
              <a:rPr lang="zh-TW" altLang="en-US"/>
              <a:t>偏微方程的，則根據</a:t>
            </a:r>
            <a:r>
              <a:rPr lang="en-US" altLang="zh-TW"/>
              <a:t>BSM</a:t>
            </a:r>
            <a:r>
              <a:rPr lang="zh-TW" altLang="en-US"/>
              <a:t>的定義可以寫成</a:t>
            </a:r>
            <a:r>
              <a:rPr lang="en-US" altLang="zh-TW"/>
              <a:t> </a:t>
            </a:r>
            <a:r>
              <a:rPr lang="zh-TW" altLang="en-US"/>
              <a:t>，買權價格對時間的一次偏微，</a:t>
            </a:r>
            <a:r>
              <a:rPr lang="en-US" altLang="zh-TW"/>
              <a:t>r</a:t>
            </a:r>
            <a:r>
              <a:rPr lang="zh-TW" altLang="en-US"/>
              <a:t>乘上現貨價再乘上買權的</a:t>
            </a:r>
            <a:r>
              <a:rPr lang="en-US" altLang="zh-TW"/>
              <a:t>delta</a:t>
            </a:r>
          </a:p>
          <a:p>
            <a:r>
              <a:rPr lang="zh-TW" altLang="en-US"/>
              <a:t>之後再加上</a:t>
            </a:r>
            <a:r>
              <a:rPr lang="en-US" altLang="zh-TW"/>
              <a:t>Gamma</a:t>
            </a:r>
            <a:r>
              <a:rPr lang="zh-TW" altLang="en-US"/>
              <a:t> </a:t>
            </a:r>
            <a:r>
              <a:rPr lang="en-US" altLang="zh-TW"/>
              <a:t>=</a:t>
            </a:r>
            <a:r>
              <a:rPr lang="zh-TW" altLang="en-US"/>
              <a:t> </a:t>
            </a:r>
            <a:r>
              <a:rPr lang="en-US" altLang="zh-TW"/>
              <a:t>r</a:t>
            </a:r>
            <a:r>
              <a:rPr lang="zh-TW" altLang="en-US"/>
              <a:t>乘上買權價格</a:t>
            </a:r>
            <a:endParaRPr lang="en-US" altLang="zh-TW"/>
          </a:p>
          <a:p>
            <a:endParaRPr lang="en-US" altLang="zh-TW"/>
          </a:p>
          <a:p>
            <a:r>
              <a:rPr lang="zh-TW" altLang="en-US"/>
              <a:t>期末條件則是買權價格 </a:t>
            </a:r>
            <a:r>
              <a:rPr lang="en-US" altLang="zh-TW"/>
              <a:t>=</a:t>
            </a:r>
            <a:r>
              <a:rPr lang="zh-TW" altLang="en-US"/>
              <a:t> </a:t>
            </a:r>
            <a:r>
              <a:rPr lang="en-US" altLang="zh-TW"/>
              <a:t>(x-K)</a:t>
            </a:r>
            <a:r>
              <a:rPr lang="zh-TW" altLang="en-US"/>
              <a:t>取正</a:t>
            </a:r>
            <a:endParaRPr lang="en-US" altLang="zh-TW"/>
          </a:p>
          <a:p>
            <a:endParaRPr lang="zh-TW" altLang="en-US"/>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19</a:t>
            </a:fld>
            <a:endParaRPr lang="zh-TW" altLang="en-US"/>
          </a:p>
        </p:txBody>
      </p:sp>
    </p:spTree>
    <p:extLst>
      <p:ext uri="{BB962C8B-B14F-4D97-AF65-F5344CB8AC3E}">
        <p14:creationId xmlns:p14="http://schemas.microsoft.com/office/powerpoint/2010/main" val="3149040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很明顯的買權價格是一個</a:t>
            </a:r>
            <a:r>
              <a:rPr lang="en-US" altLang="zh-TW"/>
              <a:t>convex function</a:t>
            </a:r>
            <a:r>
              <a:rPr lang="zh-TW" altLang="en-US"/>
              <a:t>，那麼我們可以依照前面的</a:t>
            </a:r>
            <a:r>
              <a:rPr lang="en-US" altLang="zh-TW"/>
              <a:t>8.5.2</a:t>
            </a:r>
            <a:r>
              <a:rPr lang="zh-TW" altLang="en-US"/>
              <a:t>式把買權</a:t>
            </a:r>
            <a:r>
              <a:rPr lang="en-US" altLang="zh-TW"/>
              <a:t>function</a:t>
            </a:r>
            <a:r>
              <a:rPr lang="zh-TW" altLang="en-US"/>
              <a:t>塞入得出</a:t>
            </a:r>
            <a:r>
              <a:rPr lang="en-US" altLang="zh-TW"/>
              <a:t>8.5.18</a:t>
            </a:r>
            <a:endParaRPr lang="zh-TW" altLang="en-US"/>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20</a:t>
            </a:fld>
            <a:endParaRPr lang="zh-TW" altLang="en-US"/>
          </a:p>
        </p:txBody>
      </p:sp>
    </p:spTree>
    <p:extLst>
      <p:ext uri="{BB962C8B-B14F-4D97-AF65-F5344CB8AC3E}">
        <p14:creationId xmlns:p14="http://schemas.microsoft.com/office/powerpoint/2010/main" val="136117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此章節要證明的是沒有股利的情形下 美式買權與歐式買權價格一樣</a:t>
            </a:r>
            <a:endParaRPr lang="en-US" altLang="zh-TW"/>
          </a:p>
          <a:p>
            <a:r>
              <a:rPr lang="zh-TW" altLang="en-US"/>
              <a:t>這邊有一些假設，其中是股價遵循幾何布朗運動，並且利率</a:t>
            </a:r>
            <a:r>
              <a:rPr lang="en-US" altLang="zh-TW"/>
              <a:t>r</a:t>
            </a:r>
            <a:r>
              <a:rPr lang="zh-TW" altLang="en-US"/>
              <a:t>和波動率</a:t>
            </a:r>
            <a:r>
              <a:rPr lang="en-US" altLang="zh-TW"/>
              <a:t>sigma</a:t>
            </a:r>
            <a:r>
              <a:rPr lang="zh-TW" altLang="en-US"/>
              <a:t>為嚴格正數</a:t>
            </a:r>
            <a:endParaRPr lang="en-US" altLang="zh-TW"/>
          </a:p>
          <a:p>
            <a:r>
              <a:rPr lang="zh-TW" altLang="en-US"/>
              <a:t>而</a:t>
            </a:r>
            <a:r>
              <a:rPr lang="en-US" altLang="zh-TW"/>
              <a:t>W(t)</a:t>
            </a:r>
            <a:r>
              <a:rPr lang="zh-TW" altLang="en-US"/>
              <a:t>則是基於風險中立機率測度下的</a:t>
            </a:r>
            <a:r>
              <a:rPr lang="en-US" altLang="zh-TW"/>
              <a:t>Browian Motion</a:t>
            </a:r>
          </a:p>
          <a:p>
            <a:pPr algn="l"/>
            <a:r>
              <a:rPr lang="en-US" altLang="zh-CN" b="0" i="0">
                <a:solidFill>
                  <a:srgbClr val="374151"/>
                </a:solidFill>
                <a:effectLst/>
                <a:latin typeface="Söhne"/>
              </a:rPr>
              <a:t>---</a:t>
            </a:r>
          </a:p>
          <a:p>
            <a:pPr algn="l"/>
            <a:r>
              <a:rPr lang="en-US" altLang="zh-CN" b="0" i="0">
                <a:solidFill>
                  <a:srgbClr val="374151"/>
                </a:solidFill>
                <a:effectLst/>
                <a:latin typeface="Söhne"/>
              </a:rPr>
              <a:t>GBM</a:t>
            </a:r>
            <a:r>
              <a:rPr lang="zh-CN" altLang="en-US" b="0" i="0">
                <a:solidFill>
                  <a:srgbClr val="374151"/>
                </a:solidFill>
                <a:effectLst/>
                <a:latin typeface="Söhne"/>
              </a:rPr>
              <a:t>的数学模型可以用如下的随机微分方程来表示：</a:t>
            </a:r>
          </a:p>
          <a:p>
            <a:pPr algn="l"/>
            <a:r>
              <a:rPr lang="en-US" altLang="zh-CN" b="0" i="0">
                <a:solidFill>
                  <a:srgbClr val="374151"/>
                </a:solidFill>
                <a:effectLst/>
                <a:latin typeface="Söhne"/>
              </a:rPr>
              <a:t>dS(t) = μS(t)dt + σS(t)dW(t)</a:t>
            </a:r>
          </a:p>
          <a:p>
            <a:pPr algn="l"/>
            <a:r>
              <a:rPr lang="zh-CN" altLang="en-US" b="0" i="0">
                <a:solidFill>
                  <a:srgbClr val="374151"/>
                </a:solidFill>
                <a:effectLst/>
                <a:latin typeface="Söhne"/>
              </a:rPr>
              <a:t>其中，</a:t>
            </a:r>
            <a:r>
              <a:rPr lang="en-US" altLang="zh-CN" b="0" i="0">
                <a:solidFill>
                  <a:srgbClr val="374151"/>
                </a:solidFill>
                <a:effectLst/>
                <a:latin typeface="Söhne"/>
              </a:rPr>
              <a:t>S(t)</a:t>
            </a:r>
            <a:r>
              <a:rPr lang="zh-CN" altLang="en-US" b="0" i="0">
                <a:solidFill>
                  <a:srgbClr val="374151"/>
                </a:solidFill>
                <a:effectLst/>
                <a:latin typeface="Söhne"/>
              </a:rPr>
              <a:t>表示在时间</a:t>
            </a:r>
            <a:r>
              <a:rPr lang="en-US" altLang="zh-CN" b="0" i="0">
                <a:solidFill>
                  <a:srgbClr val="374151"/>
                </a:solidFill>
                <a:effectLst/>
                <a:latin typeface="Söhne"/>
              </a:rPr>
              <a:t>t</a:t>
            </a:r>
            <a:r>
              <a:rPr lang="zh-CN" altLang="en-US" b="0" i="0">
                <a:solidFill>
                  <a:srgbClr val="374151"/>
                </a:solidFill>
                <a:effectLst/>
                <a:latin typeface="Söhne"/>
              </a:rPr>
              <a:t>上的变量值，</a:t>
            </a:r>
            <a:r>
              <a:rPr lang="en-US" altLang="zh-CN" b="0" i="0">
                <a:solidFill>
                  <a:srgbClr val="374151"/>
                </a:solidFill>
                <a:effectLst/>
                <a:latin typeface="Söhne"/>
              </a:rPr>
              <a:t>μ</a:t>
            </a:r>
            <a:r>
              <a:rPr lang="zh-CN" altLang="en-US" b="0" i="0">
                <a:solidFill>
                  <a:srgbClr val="374151"/>
                </a:solidFill>
                <a:effectLst/>
                <a:latin typeface="Söhne"/>
              </a:rPr>
              <a:t>表示随时间的漂移率，</a:t>
            </a:r>
            <a:r>
              <a:rPr lang="en-US" altLang="zh-CN" b="0" i="0">
                <a:solidFill>
                  <a:srgbClr val="374151"/>
                </a:solidFill>
                <a:effectLst/>
                <a:latin typeface="Söhne"/>
              </a:rPr>
              <a:t>σ</a:t>
            </a:r>
            <a:r>
              <a:rPr lang="zh-CN" altLang="en-US" b="0" i="0">
                <a:solidFill>
                  <a:srgbClr val="374151"/>
                </a:solidFill>
                <a:effectLst/>
                <a:latin typeface="Söhne"/>
              </a:rPr>
              <a:t>表示波动率，</a:t>
            </a:r>
            <a:r>
              <a:rPr lang="en-US" altLang="zh-CN" b="0" i="0">
                <a:solidFill>
                  <a:srgbClr val="374151"/>
                </a:solidFill>
                <a:effectLst/>
                <a:latin typeface="Söhne"/>
              </a:rPr>
              <a:t>dW(t)</a:t>
            </a:r>
            <a:r>
              <a:rPr lang="zh-CN" altLang="en-US" b="0" i="0">
                <a:solidFill>
                  <a:srgbClr val="374151"/>
                </a:solidFill>
                <a:effectLst/>
                <a:latin typeface="Söhne"/>
              </a:rPr>
              <a:t>表示一个标准布朗运动（</a:t>
            </a:r>
            <a:r>
              <a:rPr lang="en-US" altLang="zh-CN" b="0" i="0">
                <a:solidFill>
                  <a:srgbClr val="374151"/>
                </a:solidFill>
                <a:effectLst/>
                <a:latin typeface="Söhne"/>
              </a:rPr>
              <a:t>Standard Brownian Motion</a:t>
            </a:r>
            <a:r>
              <a:rPr lang="zh-CN" altLang="en-US" b="0" i="0">
                <a:solidFill>
                  <a:srgbClr val="374151"/>
                </a:solidFill>
                <a:effectLst/>
                <a:latin typeface="Söhne"/>
              </a:rPr>
              <a:t>），即具有独立随机增量和相等时间步长的随机过程。</a:t>
            </a:r>
          </a:p>
          <a:p>
            <a:pPr algn="l"/>
            <a:r>
              <a:rPr lang="zh-CN" altLang="en-US" b="0" i="0">
                <a:solidFill>
                  <a:srgbClr val="374151"/>
                </a:solidFill>
                <a:effectLst/>
                <a:latin typeface="Söhne"/>
              </a:rPr>
              <a:t>该方程式的含义是，变量值</a:t>
            </a:r>
            <a:r>
              <a:rPr lang="en-US" altLang="zh-CN" b="0" i="0">
                <a:solidFill>
                  <a:srgbClr val="374151"/>
                </a:solidFill>
                <a:effectLst/>
                <a:latin typeface="Söhne"/>
              </a:rPr>
              <a:t>S(t)</a:t>
            </a:r>
            <a:r>
              <a:rPr lang="zh-CN" altLang="en-US" b="0" i="0">
                <a:solidFill>
                  <a:srgbClr val="374151"/>
                </a:solidFill>
                <a:effectLst/>
                <a:latin typeface="Söhne"/>
              </a:rPr>
              <a:t>的变化由两个部分构成：第一个部分是由于漂移率</a:t>
            </a:r>
            <a:r>
              <a:rPr lang="en-US" altLang="zh-CN" b="0" i="0">
                <a:solidFill>
                  <a:srgbClr val="374151"/>
                </a:solidFill>
                <a:effectLst/>
                <a:latin typeface="Söhne"/>
              </a:rPr>
              <a:t>μ</a:t>
            </a:r>
            <a:r>
              <a:rPr lang="zh-CN" altLang="en-US" b="0" i="0">
                <a:solidFill>
                  <a:srgbClr val="374151"/>
                </a:solidFill>
                <a:effectLst/>
                <a:latin typeface="Söhne"/>
              </a:rPr>
              <a:t>所引起的，它表示</a:t>
            </a:r>
            <a:r>
              <a:rPr lang="en-US" altLang="zh-CN" b="0" i="0">
                <a:solidFill>
                  <a:srgbClr val="374151"/>
                </a:solidFill>
                <a:effectLst/>
                <a:latin typeface="Söhne"/>
              </a:rPr>
              <a:t>S(t)</a:t>
            </a:r>
            <a:r>
              <a:rPr lang="zh-CN" altLang="en-US" b="0" i="0">
                <a:solidFill>
                  <a:srgbClr val="374151"/>
                </a:solidFill>
                <a:effectLst/>
                <a:latin typeface="Söhne"/>
              </a:rPr>
              <a:t>的期望增长率。第二个部分是由于波动率</a:t>
            </a:r>
            <a:r>
              <a:rPr lang="en-US" altLang="zh-CN" b="0" i="0">
                <a:solidFill>
                  <a:srgbClr val="374151"/>
                </a:solidFill>
                <a:effectLst/>
                <a:latin typeface="Söhne"/>
              </a:rPr>
              <a:t>σ</a:t>
            </a:r>
            <a:r>
              <a:rPr lang="zh-CN" altLang="en-US" b="0" i="0">
                <a:solidFill>
                  <a:srgbClr val="374151"/>
                </a:solidFill>
                <a:effectLst/>
                <a:latin typeface="Söhne"/>
              </a:rPr>
              <a:t>所引起的随机波动，其中</a:t>
            </a:r>
            <a:r>
              <a:rPr lang="en-US" altLang="zh-CN" b="0" i="0">
                <a:solidFill>
                  <a:srgbClr val="374151"/>
                </a:solidFill>
                <a:effectLst/>
                <a:latin typeface="Söhne"/>
              </a:rPr>
              <a:t>dW(t)</a:t>
            </a:r>
            <a:r>
              <a:rPr lang="zh-CN" altLang="en-US" b="0" i="0">
                <a:solidFill>
                  <a:srgbClr val="374151"/>
                </a:solidFill>
                <a:effectLst/>
                <a:latin typeface="Söhne"/>
              </a:rPr>
              <a:t>表示时间步长为</a:t>
            </a:r>
            <a:r>
              <a:rPr lang="en-US" altLang="zh-CN" b="0" i="0">
                <a:solidFill>
                  <a:srgbClr val="374151"/>
                </a:solidFill>
                <a:effectLst/>
                <a:latin typeface="Söhne"/>
              </a:rPr>
              <a:t>dt</a:t>
            </a:r>
            <a:r>
              <a:rPr lang="zh-CN" altLang="en-US" b="0" i="0">
                <a:solidFill>
                  <a:srgbClr val="374151"/>
                </a:solidFill>
                <a:effectLst/>
                <a:latin typeface="Söhne"/>
              </a:rPr>
              <a:t>的标准布朗运动的随机增量。因此，</a:t>
            </a:r>
            <a:r>
              <a:rPr lang="en-US" altLang="zh-CN" b="0" i="0">
                <a:solidFill>
                  <a:srgbClr val="374151"/>
                </a:solidFill>
                <a:effectLst/>
                <a:latin typeface="Söhne"/>
              </a:rPr>
              <a:t>GBM</a:t>
            </a:r>
            <a:r>
              <a:rPr lang="zh-CN" altLang="en-US" b="0" i="0">
                <a:solidFill>
                  <a:srgbClr val="374151"/>
                </a:solidFill>
                <a:effectLst/>
                <a:latin typeface="Söhne"/>
              </a:rPr>
              <a:t>假设变量的变化率与其当前值成正比，并且变化的大小遵循正态分布。</a:t>
            </a:r>
          </a:p>
          <a:p>
            <a:pPr algn="l"/>
            <a:r>
              <a:rPr lang="en-US" altLang="zh-CN" b="0" i="0">
                <a:solidFill>
                  <a:srgbClr val="374151"/>
                </a:solidFill>
                <a:effectLst/>
                <a:latin typeface="Söhne"/>
              </a:rPr>
              <a:t>GBM</a:t>
            </a:r>
            <a:r>
              <a:rPr lang="zh-CN" altLang="en-US" b="0" i="0">
                <a:solidFill>
                  <a:srgbClr val="374151"/>
                </a:solidFill>
                <a:effectLst/>
                <a:latin typeface="Söhne"/>
              </a:rPr>
              <a:t>的一个重要性质是，它具有对数正态分布的形式，即在时间</a:t>
            </a:r>
            <a:r>
              <a:rPr lang="en-US" altLang="zh-CN" b="0" i="0">
                <a:solidFill>
                  <a:srgbClr val="374151"/>
                </a:solidFill>
                <a:effectLst/>
                <a:latin typeface="Söhne"/>
              </a:rPr>
              <a:t>t</a:t>
            </a:r>
            <a:r>
              <a:rPr lang="zh-CN" altLang="en-US" b="0" i="0">
                <a:solidFill>
                  <a:srgbClr val="374151"/>
                </a:solidFill>
                <a:effectLst/>
                <a:latin typeface="Söhne"/>
              </a:rPr>
              <a:t>上，变量值</a:t>
            </a:r>
            <a:r>
              <a:rPr lang="en-US" altLang="zh-CN" b="0" i="0">
                <a:solidFill>
                  <a:srgbClr val="374151"/>
                </a:solidFill>
                <a:effectLst/>
                <a:latin typeface="Söhne"/>
              </a:rPr>
              <a:t>S(t)</a:t>
            </a:r>
            <a:r>
              <a:rPr lang="zh-CN" altLang="en-US" b="0" i="0">
                <a:solidFill>
                  <a:srgbClr val="374151"/>
                </a:solidFill>
                <a:effectLst/>
                <a:latin typeface="Söhne"/>
              </a:rPr>
              <a:t>的对数</a:t>
            </a:r>
            <a:r>
              <a:rPr lang="en-US" altLang="zh-CN" b="0" i="0">
                <a:solidFill>
                  <a:srgbClr val="374151"/>
                </a:solidFill>
                <a:effectLst/>
                <a:latin typeface="Söhne"/>
              </a:rPr>
              <a:t>ln(S(t))</a:t>
            </a:r>
            <a:r>
              <a:rPr lang="zh-CN" altLang="en-US" b="0" i="0">
                <a:solidFill>
                  <a:srgbClr val="374151"/>
                </a:solidFill>
                <a:effectLst/>
                <a:latin typeface="Söhne"/>
              </a:rPr>
              <a:t>服从均值为</a:t>
            </a:r>
            <a:r>
              <a:rPr lang="en-US" altLang="zh-CN" b="0" i="0">
                <a:solidFill>
                  <a:srgbClr val="374151"/>
                </a:solidFill>
                <a:effectLst/>
                <a:latin typeface="Söhne"/>
              </a:rPr>
              <a:t>ln(S(0)) + (μ - σ^2/2)t</a:t>
            </a:r>
            <a:r>
              <a:rPr lang="zh-CN" altLang="en-US" b="0" i="0">
                <a:solidFill>
                  <a:srgbClr val="374151"/>
                </a:solidFill>
                <a:effectLst/>
                <a:latin typeface="Söhne"/>
              </a:rPr>
              <a:t>，方差为</a:t>
            </a:r>
            <a:r>
              <a:rPr lang="en-US" altLang="zh-CN" b="0" i="0">
                <a:solidFill>
                  <a:srgbClr val="374151"/>
                </a:solidFill>
                <a:effectLst/>
                <a:latin typeface="Söhne"/>
              </a:rPr>
              <a:t>σ^2t</a:t>
            </a:r>
            <a:r>
              <a:rPr lang="zh-CN" altLang="en-US" b="0" i="0">
                <a:solidFill>
                  <a:srgbClr val="374151"/>
                </a:solidFill>
                <a:effectLst/>
                <a:latin typeface="Söhne"/>
              </a:rPr>
              <a:t>的正态分布。这种性质使得</a:t>
            </a:r>
            <a:r>
              <a:rPr lang="en-US" altLang="zh-CN" b="0" i="0">
                <a:solidFill>
                  <a:srgbClr val="374151"/>
                </a:solidFill>
                <a:effectLst/>
                <a:latin typeface="Söhne"/>
              </a:rPr>
              <a:t>GBM</a:t>
            </a:r>
            <a:r>
              <a:rPr lang="zh-CN" altLang="en-US" b="0" i="0">
                <a:solidFill>
                  <a:srgbClr val="374151"/>
                </a:solidFill>
                <a:effectLst/>
                <a:latin typeface="Söhne"/>
              </a:rPr>
              <a:t>在金融领域得到广泛应用，因为许多金融现象都具有对数正态分布的特性。</a:t>
            </a:r>
          </a:p>
          <a:p>
            <a:r>
              <a:rPr lang="en-US" altLang="zh-TW"/>
              <a:t>---</a:t>
            </a:r>
            <a:endParaRPr lang="zh-TW" altLang="en-US"/>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3</a:t>
            </a:fld>
            <a:endParaRPr lang="zh-TW" altLang="en-US"/>
          </a:p>
        </p:txBody>
      </p:sp>
    </p:spTree>
    <p:extLst>
      <p:ext uri="{BB962C8B-B14F-4D97-AF65-F5344CB8AC3E}">
        <p14:creationId xmlns:p14="http://schemas.microsoft.com/office/powerpoint/2010/main" val="1929296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接下來要來證</a:t>
            </a:r>
            <a:r>
              <a:rPr lang="en-US" altLang="zh-TW"/>
              <a:t>8.5.18</a:t>
            </a:r>
            <a:r>
              <a:rPr lang="zh-TW" altLang="en-US"/>
              <a:t>式是不是對的</a:t>
            </a:r>
            <a:endParaRPr lang="en-US" altLang="zh-TW"/>
          </a:p>
          <a:p>
            <a:r>
              <a:rPr lang="zh-TW" altLang="en-US"/>
              <a:t>那麼就從這邊開始</a:t>
            </a:r>
            <a:r>
              <a:rPr lang="en-US" altLang="zh-TW"/>
              <a:t>(</a:t>
            </a:r>
            <a:r>
              <a:rPr lang="zh-TW" altLang="en-US"/>
              <a:t>按兩下</a:t>
            </a:r>
            <a:r>
              <a:rPr lang="en-US" altLang="zh-TW"/>
              <a:t>)</a:t>
            </a:r>
            <a:r>
              <a:rPr lang="zh-TW" altLang="en-US"/>
              <a:t>，</a:t>
            </a:r>
            <a:r>
              <a:rPr lang="en-US" altLang="zh-TW"/>
              <a:t>S(T)</a:t>
            </a:r>
            <a:r>
              <a:rPr lang="zh-TW" altLang="en-US"/>
              <a:t>為</a:t>
            </a:r>
            <a:r>
              <a:rPr lang="en-US" altLang="zh-TW"/>
              <a:t>alpha x</a:t>
            </a:r>
            <a:r>
              <a:rPr lang="zh-TW" altLang="en-US"/>
              <a:t>，</a:t>
            </a:r>
            <a:r>
              <a:rPr lang="en-US" altLang="zh-TW"/>
              <a:t>S(tn)</a:t>
            </a:r>
            <a:r>
              <a:rPr lang="zh-TW" altLang="en-US"/>
              <a:t>為</a:t>
            </a:r>
            <a:r>
              <a:rPr lang="en-US" altLang="zh-TW"/>
              <a:t>x</a:t>
            </a:r>
            <a:r>
              <a:rPr lang="zh-TW" altLang="en-US"/>
              <a:t>，我們可以知道</a:t>
            </a:r>
            <a:r>
              <a:rPr lang="en-US" altLang="zh-TW"/>
              <a:t>alpha x</a:t>
            </a:r>
            <a:r>
              <a:rPr lang="zh-TW" altLang="en-US"/>
              <a:t>是凸的，那麼</a:t>
            </a:r>
            <a:r>
              <a:rPr lang="en-US" altLang="zh-TW"/>
              <a:t>x</a:t>
            </a:r>
            <a:r>
              <a:rPr lang="zh-TW" altLang="en-US"/>
              <a:t>所推出這個式子也會是凸函數</a:t>
            </a:r>
            <a:endParaRPr lang="en-US" altLang="zh-TW"/>
          </a:p>
          <a:p>
            <a:r>
              <a:rPr lang="zh-TW" altLang="en-US"/>
              <a:t>接下來就開始推下式得證</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21</a:t>
            </a:fld>
            <a:endParaRPr lang="zh-TW" altLang="en-US"/>
          </a:p>
        </p:txBody>
      </p:sp>
    </p:spTree>
    <p:extLst>
      <p:ext uri="{BB962C8B-B14F-4D97-AF65-F5344CB8AC3E}">
        <p14:creationId xmlns:p14="http://schemas.microsoft.com/office/powerpoint/2010/main" val="1104206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接下來就要提到，到了某個</a:t>
            </a:r>
            <a:r>
              <a:rPr lang="en-US" altLang="zh-TW"/>
              <a:t>dividend payment date</a:t>
            </a:r>
            <a:r>
              <a:rPr lang="zh-TW" altLang="en-US"/>
              <a:t>，持有人有兩個選擇</a:t>
            </a:r>
            <a:endParaRPr lang="en-US" altLang="zh-TW"/>
          </a:p>
          <a:p>
            <a:r>
              <a:rPr lang="zh-TW" altLang="en-US"/>
              <a:t>履約並且得到</a:t>
            </a:r>
            <a:r>
              <a:rPr lang="en-US" altLang="zh-TW"/>
              <a:t>S(tn-) – K</a:t>
            </a:r>
          </a:p>
          <a:p>
            <a:r>
              <a:rPr lang="zh-TW" altLang="en-US"/>
              <a:t>繼續持有，那麼資產價格下降，</a:t>
            </a:r>
            <a:r>
              <a:rPr lang="en-US" altLang="zh-TW"/>
              <a:t>option</a:t>
            </a:r>
            <a:r>
              <a:rPr lang="zh-TW" altLang="en-US"/>
              <a:t>訂價為</a:t>
            </a:r>
            <a:endParaRPr lang="en-US" altLang="zh-TW"/>
          </a:p>
          <a:p>
            <a:r>
              <a:rPr lang="zh-TW" altLang="en-US"/>
              <a:t>那麼關鍵在於寫成下式</a:t>
            </a:r>
            <a:endParaRPr lang="en-US" altLang="zh-TW"/>
          </a:p>
          <a:p>
            <a:r>
              <a:rPr lang="zh-TW" altLang="en-US"/>
              <a:t>決定是否履約</a:t>
            </a:r>
            <a:endParaRPr lang="en-US" altLang="zh-TW"/>
          </a:p>
          <a:p>
            <a:r>
              <a:rPr lang="zh-TW" altLang="en-US"/>
              <a:t>那麼就可以推出</a:t>
            </a:r>
            <a:r>
              <a:rPr lang="en-US" altLang="zh-TW"/>
              <a:t>8.5.20</a:t>
            </a:r>
            <a:r>
              <a:rPr lang="zh-TW" altLang="en-US"/>
              <a:t>式</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22</a:t>
            </a:fld>
            <a:endParaRPr lang="zh-TW" altLang="en-US"/>
          </a:p>
        </p:txBody>
      </p:sp>
    </p:spTree>
    <p:extLst>
      <p:ext uri="{BB962C8B-B14F-4D97-AF65-F5344CB8AC3E}">
        <p14:creationId xmlns:p14="http://schemas.microsoft.com/office/powerpoint/2010/main" val="378370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8.5.20</a:t>
            </a:r>
            <a:r>
              <a:rPr lang="zh-TW" altLang="en-US"/>
              <a:t>滿足</a:t>
            </a:r>
            <a:r>
              <a:rPr lang="en-US" altLang="zh-TW"/>
              <a:t>Lemma 8.5.1</a:t>
            </a:r>
            <a:r>
              <a:rPr lang="zh-TW" altLang="en-US"/>
              <a:t>的條件，以下是證明</a:t>
            </a:r>
            <a:r>
              <a:rPr lang="en-US" altLang="zh-TW"/>
              <a:t>hn(x)</a:t>
            </a:r>
            <a:r>
              <a:rPr lang="zh-TW" altLang="en-US"/>
              <a:t>是一個凸函數</a:t>
            </a:r>
            <a:endParaRPr lang="en-US" altLang="zh-TW"/>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23</a:t>
            </a:fld>
            <a:endParaRPr lang="zh-TW" altLang="en-US"/>
          </a:p>
        </p:txBody>
      </p:sp>
    </p:spTree>
    <p:extLst>
      <p:ext uri="{BB962C8B-B14F-4D97-AF65-F5344CB8AC3E}">
        <p14:creationId xmlns:p14="http://schemas.microsoft.com/office/powerpoint/2010/main" val="1487469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這邊只是要講說介於兩次股利支付期間的動作</a:t>
            </a:r>
            <a:endParaRPr lang="en-US" altLang="zh-TW"/>
          </a:p>
          <a:p>
            <a:r>
              <a:rPr lang="zh-TW" altLang="en-US"/>
              <a:t>然後在</a:t>
            </a:r>
            <a:r>
              <a:rPr lang="en-US" altLang="zh-TW"/>
              <a:t>T</a:t>
            </a:r>
            <a:r>
              <a:rPr lang="zh-TW" altLang="en-US"/>
              <a:t>時刻到期與</a:t>
            </a:r>
            <a:r>
              <a:rPr lang="en-US" altLang="zh-TW"/>
              <a:t>tn</a:t>
            </a:r>
            <a:r>
              <a:rPr lang="zh-TW" altLang="en-US"/>
              <a:t>付股利前到期的</a:t>
            </a:r>
            <a:r>
              <a:rPr lang="en-US" altLang="zh-TW"/>
              <a:t>call</a:t>
            </a:r>
            <a:r>
              <a:rPr lang="zh-TW" altLang="en-US"/>
              <a:t>價值要一樣，否則就可以產生套利機會</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24</a:t>
            </a:fld>
            <a:endParaRPr lang="zh-TW" altLang="en-US"/>
          </a:p>
        </p:txBody>
      </p:sp>
    </p:spTree>
    <p:extLst>
      <p:ext uri="{BB962C8B-B14F-4D97-AF65-F5344CB8AC3E}">
        <p14:creationId xmlns:p14="http://schemas.microsoft.com/office/powerpoint/2010/main" val="999541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根據前一次發股利到下一次發股利的時間區段， </a:t>
            </a:r>
            <a:r>
              <a:rPr lang="en-US" altLang="zh-TW"/>
              <a:t>hn(S(t))</a:t>
            </a:r>
            <a:r>
              <a:rPr lang="zh-TW" altLang="en-US"/>
              <a:t> 已經隱含了是一個</a:t>
            </a:r>
            <a:r>
              <a:rPr lang="en-US" altLang="zh-TW"/>
              <a:t>submartingale</a:t>
            </a:r>
            <a:r>
              <a:rPr lang="zh-TW" altLang="en-US"/>
              <a:t>，則根據</a:t>
            </a:r>
            <a:r>
              <a:rPr lang="en-US" altLang="zh-TW"/>
              <a:t>Lemma 8.5.1, t</a:t>
            </a:r>
            <a:r>
              <a:rPr lang="zh-TW" altLang="en-US"/>
              <a:t>和</a:t>
            </a:r>
            <a:r>
              <a:rPr lang="en-US" altLang="zh-TW"/>
              <a:t>u</a:t>
            </a:r>
            <a:r>
              <a:rPr lang="zh-TW" altLang="en-US"/>
              <a:t>之間可以寫成這樣</a:t>
            </a:r>
            <a:endParaRPr lang="en-US" altLang="zh-TW"/>
          </a:p>
          <a:p>
            <a:r>
              <a:rPr lang="zh-TW" altLang="en-US"/>
              <a:t>將</a:t>
            </a:r>
            <a:r>
              <a:rPr lang="en-US" altLang="zh-TW"/>
              <a:t>u</a:t>
            </a:r>
            <a:r>
              <a:rPr lang="zh-TW" altLang="en-US"/>
              <a:t>用</a:t>
            </a:r>
            <a:r>
              <a:rPr lang="en-US" altLang="zh-TW"/>
              <a:t>tn</a:t>
            </a:r>
            <a:r>
              <a:rPr lang="zh-TW" altLang="en-US"/>
              <a:t>替代，可以獲得歐式買權在即將付股利前的期望價格，而根據定義</a:t>
            </a:r>
            <a:r>
              <a:rPr lang="en-US" altLang="zh-TW"/>
              <a:t>hn(S(t))&gt;=(S(t)-K)+</a:t>
            </a:r>
            <a:r>
              <a:rPr lang="zh-TW" altLang="en-US"/>
              <a:t>，此為美式買權的內在價值</a:t>
            </a:r>
            <a:endParaRPr lang="en-US" altLang="zh-TW"/>
          </a:p>
          <a:p>
            <a:r>
              <a:rPr lang="zh-TW" altLang="en-US"/>
              <a:t>接起來就可以推知，在下一次股利發放前，美式買權的提早履約也沒有價值</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25</a:t>
            </a:fld>
            <a:endParaRPr lang="zh-TW" altLang="en-US"/>
          </a:p>
        </p:txBody>
      </p:sp>
    </p:spTree>
    <p:extLst>
      <p:ext uri="{BB962C8B-B14F-4D97-AF65-F5344CB8AC3E}">
        <p14:creationId xmlns:p14="http://schemas.microsoft.com/office/powerpoint/2010/main" val="4172951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26</a:t>
            </a:fld>
            <a:endParaRPr lang="zh-TW" altLang="en-US"/>
          </a:p>
        </p:txBody>
      </p:sp>
    </p:spTree>
    <p:extLst>
      <p:ext uri="{BB962C8B-B14F-4D97-AF65-F5344CB8AC3E}">
        <p14:creationId xmlns:p14="http://schemas.microsoft.com/office/powerpoint/2010/main" val="185537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Lemma 8.5.1. </a:t>
            </a:r>
            <a:r>
              <a:rPr lang="zh-TW" altLang="en-US"/>
              <a:t>首先提到的是有一個</a:t>
            </a:r>
            <a:r>
              <a:rPr lang="en-US" altLang="zh-TW"/>
              <a:t>function</a:t>
            </a:r>
            <a:r>
              <a:rPr lang="zh-TW" altLang="en-US"/>
              <a:t>，為</a:t>
            </a:r>
            <a:r>
              <a:rPr lang="en-US" altLang="zh-TW"/>
              <a:t>x&gt;=0</a:t>
            </a:r>
            <a:r>
              <a:rPr lang="zh-TW" altLang="en-US"/>
              <a:t>的非負</a:t>
            </a:r>
            <a:r>
              <a:rPr lang="en-US" altLang="zh-TW"/>
              <a:t>convex function</a:t>
            </a:r>
            <a:r>
              <a:rPr lang="zh-TW" altLang="en-US"/>
              <a:t>，且滿足</a:t>
            </a:r>
            <a:r>
              <a:rPr lang="en-US" altLang="zh-TW"/>
              <a:t> h(0) = 0</a:t>
            </a:r>
          </a:p>
          <a:p>
            <a:r>
              <a:rPr lang="zh-TW" altLang="en-US"/>
              <a:t>在美式衍生證券的情況下，行使權利時支付</a:t>
            </a:r>
            <a:r>
              <a:rPr lang="en-US" altLang="zh-TW"/>
              <a:t>h(S(t))</a:t>
            </a:r>
            <a:r>
              <a:rPr lang="zh-TW" altLang="en-US"/>
              <a:t>，則經過貼現的內在價值為</a:t>
            </a:r>
            <a:r>
              <a:rPr lang="en-US" altLang="zh-TW"/>
              <a:t>e^(-rt)h(S(t))</a:t>
            </a:r>
            <a:r>
              <a:rPr lang="zh-TW" altLang="en-US"/>
              <a:t>是一個</a:t>
            </a:r>
            <a:r>
              <a:rPr lang="en-US" altLang="zh-TW"/>
              <a:t>submartingale</a:t>
            </a:r>
          </a:p>
          <a:p>
            <a:endParaRPr lang="en-US" altLang="zh-TW"/>
          </a:p>
          <a:p>
            <a:r>
              <a:rPr lang="en-US" altLang="zh-TW"/>
              <a:t>Submartingale =&gt; </a:t>
            </a:r>
            <a:r>
              <a:rPr lang="zh-TW" altLang="en-US"/>
              <a:t>未來期望值不低於當前值 有一個上升的趨勢</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4</a:t>
            </a:fld>
            <a:endParaRPr lang="zh-TW" altLang="en-US"/>
          </a:p>
        </p:txBody>
      </p:sp>
    </p:spTree>
    <p:extLst>
      <p:ext uri="{BB962C8B-B14F-4D97-AF65-F5344CB8AC3E}">
        <p14:creationId xmlns:p14="http://schemas.microsoft.com/office/powerpoint/2010/main" val="129713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我們根據</a:t>
            </a:r>
            <a:r>
              <a:rPr lang="en-US" altLang="zh-TW"/>
              <a:t>convex function</a:t>
            </a:r>
            <a:r>
              <a:rPr lang="zh-TW" altLang="en-US"/>
              <a:t>的定義</a:t>
            </a:r>
            <a:r>
              <a:rPr lang="en-US" altLang="zh-TW"/>
              <a:t>(</a:t>
            </a:r>
            <a:r>
              <a:rPr lang="zh-TW" altLang="en-US"/>
              <a:t>按一下</a:t>
            </a:r>
            <a:r>
              <a:rPr lang="en-US" altLang="zh-TW"/>
              <a:t>)</a:t>
            </a:r>
            <a:r>
              <a:rPr lang="zh-TW" altLang="en-US"/>
              <a:t>，那麼依照給定</a:t>
            </a:r>
            <a:r>
              <a:rPr lang="en-US" altLang="zh-TW"/>
              <a:t>0&lt;=lambda&lt;=1, 0&lt;=x1&lt;=x2</a:t>
            </a:r>
            <a:r>
              <a:rPr lang="zh-TW" altLang="en-US"/>
              <a:t>，可以寫出以下式子</a:t>
            </a:r>
            <a:endParaRPr lang="en-US" altLang="zh-TW"/>
          </a:p>
          <a:p>
            <a:r>
              <a:rPr lang="zh-TW" altLang="en-US"/>
              <a:t>接下來給定一個案例就是買權的</a:t>
            </a:r>
            <a:r>
              <a:rPr lang="en-US" altLang="zh-TW"/>
              <a:t>payoff</a:t>
            </a:r>
            <a:r>
              <a:rPr lang="zh-TW" altLang="en-US"/>
              <a:t>為 </a:t>
            </a:r>
            <a:r>
              <a:rPr lang="en-US" altLang="zh-TW"/>
              <a:t>x-K</a:t>
            </a:r>
            <a:r>
              <a:rPr lang="zh-TW" altLang="en-US"/>
              <a:t>取正，那麼將</a:t>
            </a:r>
            <a:r>
              <a:rPr lang="en-US" altLang="zh-TW"/>
              <a:t>x1=0, x2=x</a:t>
            </a:r>
            <a:r>
              <a:rPr lang="zh-TW" altLang="en-US"/>
              <a:t>帶入 </a:t>
            </a:r>
            <a:r>
              <a:rPr lang="en-US" altLang="zh-TW"/>
              <a:t>(</a:t>
            </a:r>
            <a:r>
              <a:rPr lang="zh-TW" altLang="en-US"/>
              <a:t>假設股價是由</a:t>
            </a:r>
            <a:r>
              <a:rPr lang="en-US" altLang="zh-TW"/>
              <a:t>0</a:t>
            </a:r>
            <a:r>
              <a:rPr lang="zh-TW" altLang="en-US"/>
              <a:t>到</a:t>
            </a:r>
            <a:r>
              <a:rPr lang="en-US" altLang="zh-TW"/>
              <a:t>x</a:t>
            </a:r>
            <a:r>
              <a:rPr lang="zh-TW" altLang="en-US"/>
              <a:t>區間</a:t>
            </a:r>
            <a:r>
              <a:rPr lang="en-US" altLang="zh-TW"/>
              <a:t>)</a:t>
            </a:r>
          </a:p>
          <a:p>
            <a:r>
              <a:rPr lang="zh-TW" altLang="en-US"/>
              <a:t>則可以將式子寫成這樣，就像一個</a:t>
            </a:r>
            <a:r>
              <a:rPr lang="en-US" altLang="zh-TW"/>
              <a:t>jenson’s inequality</a:t>
            </a:r>
            <a:r>
              <a:rPr lang="zh-TW" altLang="en-US"/>
              <a:t>的形式</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5</a:t>
            </a:fld>
            <a:endParaRPr lang="zh-TW" altLang="en-US"/>
          </a:p>
        </p:txBody>
      </p:sp>
    </p:spTree>
    <p:extLst>
      <p:ext uri="{BB962C8B-B14F-4D97-AF65-F5344CB8AC3E}">
        <p14:creationId xmlns:p14="http://schemas.microsoft.com/office/powerpoint/2010/main" val="53670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那麼這張圖就可以看到凸函數的</a:t>
            </a:r>
            <a:r>
              <a:rPr lang="en-US" altLang="zh-TW"/>
              <a:t>jensons’s inequality</a:t>
            </a:r>
            <a:r>
              <a:rPr lang="zh-TW" altLang="en-US"/>
              <a:t>的性質，在證券內在價值的每個點上，其價值都會低於</a:t>
            </a:r>
            <a:r>
              <a:rPr lang="en-US" altLang="zh-TW"/>
              <a:t>lambda*h(x)</a:t>
            </a:r>
            <a:endParaRPr lang="zh-TW" altLang="en-US"/>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6</a:t>
            </a:fld>
            <a:endParaRPr lang="zh-TW" altLang="en-US"/>
          </a:p>
        </p:txBody>
      </p:sp>
    </p:spTree>
    <p:extLst>
      <p:ext uri="{BB962C8B-B14F-4D97-AF65-F5344CB8AC3E}">
        <p14:creationId xmlns:p14="http://schemas.microsoft.com/office/powerpoint/2010/main" val="78147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接下來我們就來推各項</a:t>
            </a:r>
            <a:r>
              <a:rPr lang="en-US" altLang="zh-TW"/>
              <a:t>equation</a:t>
            </a:r>
            <a:r>
              <a:rPr lang="zh-TW" altLang="en-US"/>
              <a:t>，左邊是我們即將會用到的一些概念，像是</a:t>
            </a:r>
            <a:r>
              <a:rPr lang="en-US" altLang="zh-TW"/>
              <a:t>conditional jenson’s inequality</a:t>
            </a:r>
            <a:r>
              <a:rPr lang="zh-TW" altLang="en-US"/>
              <a:t>以及</a:t>
            </a:r>
            <a:r>
              <a:rPr lang="en-US" altLang="zh-TW"/>
              <a:t>martingale</a:t>
            </a:r>
          </a:p>
          <a:p>
            <a:r>
              <a:rPr lang="zh-TW" altLang="en-US"/>
              <a:t>首先我們知道</a:t>
            </a:r>
            <a:r>
              <a:rPr lang="en-US" altLang="zh-TW"/>
              <a:t>u&lt;=t</a:t>
            </a:r>
            <a:r>
              <a:rPr lang="zh-TW" altLang="en-US"/>
              <a:t>，所以</a:t>
            </a:r>
            <a:r>
              <a:rPr lang="en-US" altLang="zh-TW"/>
              <a:t>exponitial</a:t>
            </a:r>
            <a:r>
              <a:rPr lang="zh-TW" altLang="en-US"/>
              <a:t>的次方向為負，則會趨近於</a:t>
            </a:r>
            <a:r>
              <a:rPr lang="en-US" altLang="zh-TW"/>
              <a:t>0-1</a:t>
            </a:r>
            <a:r>
              <a:rPr lang="zh-TW" altLang="en-US"/>
              <a:t>之間，那麼我們可以把這塊當作</a:t>
            </a:r>
            <a:r>
              <a:rPr lang="en-US" altLang="zh-TW"/>
              <a:t>lambda</a:t>
            </a:r>
            <a:r>
              <a:rPr lang="zh-TW" altLang="en-US"/>
              <a:t>，依照</a:t>
            </a:r>
            <a:r>
              <a:rPr lang="en-US" altLang="zh-TW"/>
              <a:t>8.5.3</a:t>
            </a:r>
            <a:r>
              <a:rPr lang="zh-TW" altLang="en-US"/>
              <a:t>所推出來的結果寫成</a:t>
            </a:r>
            <a:r>
              <a:rPr lang="en-US" altLang="zh-TW"/>
              <a:t>8.5.4</a:t>
            </a:r>
            <a:r>
              <a:rPr lang="zh-TW" altLang="en-US"/>
              <a:t>式</a:t>
            </a:r>
            <a:endParaRPr lang="en-US" altLang="zh-TW"/>
          </a:p>
          <a:p>
            <a:r>
              <a:rPr lang="zh-TW" altLang="en-US"/>
              <a:t>之後又因為</a:t>
            </a:r>
            <a:r>
              <a:rPr lang="en-US" altLang="zh-TW"/>
              <a:t>conditional jenson’s inequality</a:t>
            </a:r>
            <a:r>
              <a:rPr lang="zh-TW" altLang="en-US"/>
              <a:t>的性質，後面這塊可以帶成這樣，</a:t>
            </a:r>
            <a:r>
              <a:rPr lang="en-US" altLang="zh-TW"/>
              <a:t>ru</a:t>
            </a:r>
            <a:r>
              <a:rPr lang="zh-TW" altLang="en-US"/>
              <a:t>提出來，推出</a:t>
            </a:r>
            <a:r>
              <a:rPr lang="en-US" altLang="zh-TW"/>
              <a:t>8.5.5</a:t>
            </a:r>
          </a:p>
          <a:p>
            <a:r>
              <a:rPr lang="zh-TW" altLang="en-US"/>
              <a:t>可以看到</a:t>
            </a:r>
            <a:r>
              <a:rPr lang="en-US" altLang="zh-TW"/>
              <a:t>e^-rtS(t)</a:t>
            </a:r>
            <a:r>
              <a:rPr lang="zh-TW" altLang="en-US"/>
              <a:t>是一個基於風險中立機率測度的</a:t>
            </a:r>
            <a:r>
              <a:rPr lang="en-US" altLang="zh-TW"/>
              <a:t>martingale</a:t>
            </a:r>
            <a:r>
              <a:rPr lang="zh-TW" altLang="en-US"/>
              <a:t>，則我們可以寫成這樣</a:t>
            </a:r>
            <a:endParaRPr lang="en-US" altLang="zh-TW"/>
          </a:p>
          <a:p>
            <a:r>
              <a:rPr lang="zh-TW" altLang="en-US"/>
              <a:t>之後前後串接得出</a:t>
            </a:r>
            <a:r>
              <a:rPr lang="en-US" altLang="zh-TW"/>
              <a:t>8.5.7</a:t>
            </a:r>
          </a:p>
          <a:p>
            <a:r>
              <a:rPr lang="zh-TW" altLang="en-US"/>
              <a:t>稍作整理得出</a:t>
            </a:r>
            <a:r>
              <a:rPr lang="en-US" altLang="zh-TW"/>
              <a:t>8.5.8</a:t>
            </a:r>
            <a:r>
              <a:rPr lang="zh-TW" altLang="en-US"/>
              <a:t>，得證</a:t>
            </a:r>
            <a:r>
              <a:rPr lang="en-US" altLang="zh-TW"/>
              <a:t>submartingale.</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7</a:t>
            </a:fld>
            <a:endParaRPr lang="zh-TW" altLang="en-US"/>
          </a:p>
        </p:txBody>
      </p:sp>
    </p:spTree>
    <p:extLst>
      <p:ext uri="{BB962C8B-B14F-4D97-AF65-F5344CB8AC3E}">
        <p14:creationId xmlns:p14="http://schemas.microsoft.com/office/powerpoint/2010/main" val="1151293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a:t>Lemma 8.5.1. </a:t>
            </a:r>
            <a:r>
              <a:rPr lang="zh-TW" altLang="en-US"/>
              <a:t>首先提到的是有一個</a:t>
            </a:r>
            <a:r>
              <a:rPr lang="en-US" altLang="zh-TW"/>
              <a:t>function</a:t>
            </a:r>
            <a:r>
              <a:rPr lang="zh-TW" altLang="en-US"/>
              <a:t>，為</a:t>
            </a:r>
            <a:r>
              <a:rPr lang="en-US" altLang="zh-TW"/>
              <a:t>x&gt;=0</a:t>
            </a:r>
            <a:r>
              <a:rPr lang="zh-TW" altLang="en-US"/>
              <a:t>的非負</a:t>
            </a:r>
            <a:r>
              <a:rPr lang="en-US" altLang="zh-TW"/>
              <a:t>convex function</a:t>
            </a:r>
            <a:r>
              <a:rPr lang="zh-TW" altLang="en-US"/>
              <a:t>，且滿足</a:t>
            </a:r>
            <a:r>
              <a:rPr lang="en-US" altLang="zh-TW"/>
              <a:t> h(0) = 0</a:t>
            </a:r>
          </a:p>
          <a:p>
            <a:r>
              <a:rPr lang="zh-TW" altLang="en-US"/>
              <a:t>則</a:t>
            </a:r>
            <a:r>
              <a:rPr lang="en-US" altLang="zh-TW"/>
              <a:t>American detivative security </a:t>
            </a:r>
            <a:r>
              <a:rPr lang="zh-TW" altLang="en-US"/>
              <a:t>在到期日</a:t>
            </a:r>
            <a:r>
              <a:rPr lang="en-US" altLang="zh-TW"/>
              <a:t>T</a:t>
            </a:r>
            <a:r>
              <a:rPr lang="zh-TW" altLang="en-US"/>
              <a:t>的內在價值為</a:t>
            </a:r>
            <a:r>
              <a:rPr lang="en-US" altLang="zh-TW"/>
              <a:t>h(S(t))</a:t>
            </a:r>
            <a:r>
              <a:rPr lang="zh-TW" altLang="en-US"/>
              <a:t>，但它會跟</a:t>
            </a:r>
            <a:r>
              <a:rPr lang="en-US" altLang="zh-TW"/>
              <a:t>European derivative security h(S(T)) </a:t>
            </a:r>
            <a:r>
              <a:rPr lang="zh-TW" altLang="en-US"/>
              <a:t>的價值一樣</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8</a:t>
            </a:fld>
            <a:endParaRPr lang="zh-TW" altLang="en-US"/>
          </a:p>
        </p:txBody>
      </p:sp>
    </p:spTree>
    <p:extLst>
      <p:ext uri="{BB962C8B-B14F-4D97-AF65-F5344CB8AC3E}">
        <p14:creationId xmlns:p14="http://schemas.microsoft.com/office/powerpoint/2010/main" val="126653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接下來要來證明這個，其實就把前面的式子</a:t>
            </a:r>
            <a:r>
              <a:rPr lang="en-US" altLang="zh-TW"/>
              <a:t>8.5.7</a:t>
            </a:r>
            <a:r>
              <a:rPr lang="zh-TW" altLang="en-US"/>
              <a:t>用</a:t>
            </a:r>
            <a:r>
              <a:rPr lang="en-US" altLang="zh-TW"/>
              <a:t>T</a:t>
            </a:r>
            <a:r>
              <a:rPr lang="zh-TW" altLang="en-US"/>
              <a:t>代入</a:t>
            </a:r>
            <a:r>
              <a:rPr lang="en-US" altLang="zh-TW"/>
              <a:t>t</a:t>
            </a:r>
            <a:r>
              <a:rPr lang="zh-TW" altLang="en-US"/>
              <a:t>即可得到</a:t>
            </a:r>
            <a:endParaRPr lang="en-US" altLang="zh-TW"/>
          </a:p>
          <a:p>
            <a:r>
              <a:rPr lang="zh-TW" altLang="en-US"/>
              <a:t>這可以證明美式買權的提早行權是沒有價值的，因為一旦歐式與美式價值不一樣，就會產生套利的機會</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9</a:t>
            </a:fld>
            <a:endParaRPr lang="zh-TW" altLang="en-US"/>
          </a:p>
        </p:txBody>
      </p:sp>
    </p:spTree>
    <p:extLst>
      <p:ext uri="{BB962C8B-B14F-4D97-AF65-F5344CB8AC3E}">
        <p14:creationId xmlns:p14="http://schemas.microsoft.com/office/powerpoint/2010/main" val="172348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接下來是</a:t>
            </a:r>
            <a:r>
              <a:rPr lang="en-US" altLang="zh-TW"/>
              <a:t>Corollary</a:t>
            </a:r>
            <a:r>
              <a:rPr lang="zh-TW" altLang="en-US"/>
              <a:t>，由前面的</a:t>
            </a:r>
            <a:r>
              <a:rPr lang="en-US" altLang="zh-TW"/>
              <a:t>theorem</a:t>
            </a:r>
            <a:r>
              <a:rPr lang="zh-TW" altLang="en-US"/>
              <a:t>就可推知說美式買權與歐式買權在同個資產與同個到期日且沒有股利的情形下，價格相同</a:t>
            </a:r>
          </a:p>
        </p:txBody>
      </p:sp>
      <p:sp>
        <p:nvSpPr>
          <p:cNvPr id="4" name="投影片編號版面配置區 3"/>
          <p:cNvSpPr>
            <a:spLocks noGrp="1"/>
          </p:cNvSpPr>
          <p:nvPr>
            <p:ph type="sldNum" sz="quarter" idx="5"/>
          </p:nvPr>
        </p:nvSpPr>
        <p:spPr/>
        <p:txBody>
          <a:bodyPr/>
          <a:lstStyle/>
          <a:p>
            <a:fld id="{5EDC46BE-8298-401A-8CD6-BCD27939B29D}" type="slidenum">
              <a:rPr lang="zh-TW" altLang="en-US" smtClean="0"/>
              <a:t>10</a:t>
            </a:fld>
            <a:endParaRPr lang="zh-TW" altLang="en-US"/>
          </a:p>
        </p:txBody>
      </p:sp>
    </p:spTree>
    <p:extLst>
      <p:ext uri="{BB962C8B-B14F-4D97-AF65-F5344CB8AC3E}">
        <p14:creationId xmlns:p14="http://schemas.microsoft.com/office/powerpoint/2010/main" val="86868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69EF35-E6A6-485B-BF87-413C56C5A2C3}"/>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03CD430-7BB2-4457-A140-855B51FAD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9A0606E6-808E-42A3-9817-F0F32B8384B5}"/>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5" name="頁尾版面配置區 4">
            <a:extLst>
              <a:ext uri="{FF2B5EF4-FFF2-40B4-BE49-F238E27FC236}">
                <a16:creationId xmlns:a16="http://schemas.microsoft.com/office/drawing/2014/main" id="{15081BD0-65D3-4460-ACB4-4A87259BDC1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33AFF4-DA3F-404F-91F4-C57F11279B24}"/>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336602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8F619C3-A2D1-486F-9E6B-89917BD5CC4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4D75640-6415-4E27-9E46-723A6B159E0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E0052BA-4AD1-4453-9928-9827A3325B53}"/>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5" name="頁尾版面配置區 4">
            <a:extLst>
              <a:ext uri="{FF2B5EF4-FFF2-40B4-BE49-F238E27FC236}">
                <a16:creationId xmlns:a16="http://schemas.microsoft.com/office/drawing/2014/main" id="{D0602D3F-C6B7-4E55-AFDF-340545B84A1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2F09E52-7045-4633-96B5-71D9F55A24F6}"/>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87989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26A891F-196C-425E-AA6C-99EB65C8301A}"/>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B3F1B36C-6493-4566-B371-A1507F1E8EB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4CE26B6-35DE-4A69-AD6C-FF8341A4DEE9}"/>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5" name="頁尾版面配置區 4">
            <a:extLst>
              <a:ext uri="{FF2B5EF4-FFF2-40B4-BE49-F238E27FC236}">
                <a16:creationId xmlns:a16="http://schemas.microsoft.com/office/drawing/2014/main" id="{EDEBA3E6-721D-46C0-BFA1-4055304DFB5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005A93C-25A5-484C-A4A9-A5A367856770}"/>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108541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B6735-7AD4-44F9-BC84-09EBF5F1AF16}"/>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66071E2-F985-43AF-A474-CD20AEB093D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8C7D64E-04B3-400F-8C66-C87FCD5389E5}"/>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5" name="頁尾版面配置區 4">
            <a:extLst>
              <a:ext uri="{FF2B5EF4-FFF2-40B4-BE49-F238E27FC236}">
                <a16:creationId xmlns:a16="http://schemas.microsoft.com/office/drawing/2014/main" id="{7BFAB15E-A92F-4F36-B265-4DB6B97B624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1295F4E-D864-474C-A1E2-8319388283B7}"/>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210891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4B796B-95A6-498D-AFEA-E6AC3A622173}"/>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7D3A0765-1303-4B53-8F46-AF4CEBCD66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511D1280-2611-470F-800F-ADFF3E8AFB75}"/>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5" name="頁尾版面配置區 4">
            <a:extLst>
              <a:ext uri="{FF2B5EF4-FFF2-40B4-BE49-F238E27FC236}">
                <a16:creationId xmlns:a16="http://schemas.microsoft.com/office/drawing/2014/main" id="{76A18A1B-DA92-4260-A3E7-1269BD379FC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3C07EAC-4574-495F-9B34-7BD24B573CA9}"/>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358578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063C4A-6D56-4FC2-A1E0-36373377ABE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F0F1EFB-163E-413D-B90F-2999345F432D}"/>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8C4C1AA3-8909-45DA-B4E2-FF447ED8CACA}"/>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5BD49DC-A603-401D-84C7-FB25AC1C1BE0}"/>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6" name="頁尾版面配置區 5">
            <a:extLst>
              <a:ext uri="{FF2B5EF4-FFF2-40B4-BE49-F238E27FC236}">
                <a16:creationId xmlns:a16="http://schemas.microsoft.com/office/drawing/2014/main" id="{E2E30642-114A-4ACA-BB69-3E0FA686824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6B6F7F-9951-4F79-B6ED-7F1EBD129FEF}"/>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166856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4520776-0921-484F-BE5F-F75B7044D135}"/>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F2CF57F-FCDD-46C7-BD7B-BF8E97542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877201E4-F073-4096-AA3C-A9966606E7AF}"/>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378CEE71-7C12-4EB0-A0D9-2DA0A2F770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E775336C-088F-4DF4-BE5C-A07FBBEFF4FB}"/>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9A66BBFD-68E0-4718-B060-23A88DB0F5F2}"/>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8" name="頁尾版面配置區 7">
            <a:extLst>
              <a:ext uri="{FF2B5EF4-FFF2-40B4-BE49-F238E27FC236}">
                <a16:creationId xmlns:a16="http://schemas.microsoft.com/office/drawing/2014/main" id="{BA0D50D6-CBD6-4EC2-89B0-5BE21A920C22}"/>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1BAF527-C7F3-4121-A0AD-A289B120A844}"/>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1897577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09D148-55C4-4A44-B60A-918CF6F7B97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C20BBD4F-1D4F-4501-9EB0-CA06455A7A59}"/>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4" name="頁尾版面配置區 3">
            <a:extLst>
              <a:ext uri="{FF2B5EF4-FFF2-40B4-BE49-F238E27FC236}">
                <a16:creationId xmlns:a16="http://schemas.microsoft.com/office/drawing/2014/main" id="{79DC6113-5647-485F-886D-17FA772B8EA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6A03089-5BF2-4F96-A89D-15520594E7BC}"/>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226016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C0972EFE-BDC3-44F9-B629-41F273DF06F4}"/>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3" name="頁尾版面配置區 2">
            <a:extLst>
              <a:ext uri="{FF2B5EF4-FFF2-40B4-BE49-F238E27FC236}">
                <a16:creationId xmlns:a16="http://schemas.microsoft.com/office/drawing/2014/main" id="{0F0E512F-B395-49F9-96C8-4D6B20D62CAE}"/>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7B42C7D8-0867-412B-BA24-58BE5AAC97F5}"/>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320963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4B9922-F6C6-4FD0-910A-67E548A8130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4587A08-E8E9-4F98-B0B5-DAFE7E8E80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7DC98DC-F5CC-4C05-9563-7CBDFC7EF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187349A-FD50-4CD8-BDAC-E1EB8AED3259}"/>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6" name="頁尾版面配置區 5">
            <a:extLst>
              <a:ext uri="{FF2B5EF4-FFF2-40B4-BE49-F238E27FC236}">
                <a16:creationId xmlns:a16="http://schemas.microsoft.com/office/drawing/2014/main" id="{3D3200AE-5B35-4BE1-9F4A-A57933A35DA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ABD84D04-0FDA-4130-9755-60C00913A9B9}"/>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2560004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58242D-F970-4C65-B694-B181C610AA4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8211648-B856-4253-BBD5-B89A25B050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C125C29E-43D4-46FF-85A2-D5FD0597DD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FC720A4-9946-4267-94A6-410B019AEF79}"/>
              </a:ext>
            </a:extLst>
          </p:cNvPr>
          <p:cNvSpPr>
            <a:spLocks noGrp="1"/>
          </p:cNvSpPr>
          <p:nvPr>
            <p:ph type="dt" sz="half" idx="10"/>
          </p:nvPr>
        </p:nvSpPr>
        <p:spPr/>
        <p:txBody>
          <a:bodyPr/>
          <a:lstStyle/>
          <a:p>
            <a:fld id="{41ABD4DB-670C-449C-8D64-F59DAA59B96E}" type="datetimeFigureOut">
              <a:rPr lang="zh-TW" altLang="en-US" smtClean="0"/>
              <a:t>2023/3/28</a:t>
            </a:fld>
            <a:endParaRPr lang="zh-TW" altLang="en-US"/>
          </a:p>
        </p:txBody>
      </p:sp>
      <p:sp>
        <p:nvSpPr>
          <p:cNvPr id="6" name="頁尾版面配置區 5">
            <a:extLst>
              <a:ext uri="{FF2B5EF4-FFF2-40B4-BE49-F238E27FC236}">
                <a16:creationId xmlns:a16="http://schemas.microsoft.com/office/drawing/2014/main" id="{F740594A-955C-4391-B907-8B73B2C9DCD0}"/>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3030841-7E95-48E9-BE9F-F6DC407DE6B5}"/>
              </a:ext>
            </a:extLst>
          </p:cNvPr>
          <p:cNvSpPr>
            <a:spLocks noGrp="1"/>
          </p:cNvSpPr>
          <p:nvPr>
            <p:ph type="sldNum" sz="quarter" idx="12"/>
          </p:nvPr>
        </p:nvSpPr>
        <p:spPr/>
        <p:txBody>
          <a:body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352287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D0383D2-F98E-4B09-B980-6CB8C3B356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1A8B159-D611-4FA9-8981-316FADBD1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382D266-362F-4BF4-8EC1-A480F3BB05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BD4DB-670C-449C-8D64-F59DAA59B96E}" type="datetimeFigureOut">
              <a:rPr lang="zh-TW" altLang="en-US" smtClean="0"/>
              <a:t>2023/3/28</a:t>
            </a:fld>
            <a:endParaRPr lang="zh-TW" altLang="en-US"/>
          </a:p>
        </p:txBody>
      </p:sp>
      <p:sp>
        <p:nvSpPr>
          <p:cNvPr id="5" name="頁尾版面配置區 4">
            <a:extLst>
              <a:ext uri="{FF2B5EF4-FFF2-40B4-BE49-F238E27FC236}">
                <a16:creationId xmlns:a16="http://schemas.microsoft.com/office/drawing/2014/main" id="{A880CED4-EB47-4481-9CFC-C72B3CDEA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E1F1E86-38E0-4040-B43E-DB5D3D7CA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AE012-DA4F-43E7-A834-CF58C9A9E873}" type="slidenum">
              <a:rPr lang="zh-TW" altLang="en-US" smtClean="0"/>
              <a:t>‹#›</a:t>
            </a:fld>
            <a:endParaRPr lang="zh-TW" altLang="en-US"/>
          </a:p>
        </p:txBody>
      </p:sp>
    </p:spTree>
    <p:extLst>
      <p:ext uri="{BB962C8B-B14F-4D97-AF65-F5344CB8AC3E}">
        <p14:creationId xmlns:p14="http://schemas.microsoft.com/office/powerpoint/2010/main" val="189004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0.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9.png"/><Relationship Id="rId4" Type="http://schemas.openxmlformats.org/officeDocument/2006/relationships/image" Target="../media/image41.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29.png"/><Relationship Id="rId9"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3AC117-9B6A-4258-A1B4-7F27E465C663}"/>
              </a:ext>
            </a:extLst>
          </p:cNvPr>
          <p:cNvSpPr>
            <a:spLocks noGrp="1"/>
          </p:cNvSpPr>
          <p:nvPr>
            <p:ph type="ctrTitle"/>
          </p:nvPr>
        </p:nvSpPr>
        <p:spPr>
          <a:xfrm>
            <a:off x="1524000" y="2945044"/>
            <a:ext cx="9144000" cy="967912"/>
          </a:xfrm>
        </p:spPr>
        <p:txBody>
          <a:bodyPr/>
          <a:lstStyle/>
          <a:p>
            <a:r>
              <a:rPr lang="en-US" altLang="zh-TW"/>
              <a:t>8.5 American Call</a:t>
            </a:r>
            <a:endParaRPr lang="zh-TW" altLang="en-US"/>
          </a:p>
        </p:txBody>
      </p:sp>
      <p:sp>
        <p:nvSpPr>
          <p:cNvPr id="3" name="副標題 2">
            <a:extLst>
              <a:ext uri="{FF2B5EF4-FFF2-40B4-BE49-F238E27FC236}">
                <a16:creationId xmlns:a16="http://schemas.microsoft.com/office/drawing/2014/main" id="{D80F9241-78CE-4B6B-B4C8-ED6F3C2B161E}"/>
              </a:ext>
            </a:extLst>
          </p:cNvPr>
          <p:cNvSpPr>
            <a:spLocks noGrp="1"/>
          </p:cNvSpPr>
          <p:nvPr>
            <p:ph type="subTitle" idx="1"/>
          </p:nvPr>
        </p:nvSpPr>
        <p:spPr>
          <a:xfrm>
            <a:off x="0" y="6275895"/>
            <a:ext cx="3613608" cy="582105"/>
          </a:xfrm>
        </p:spPr>
        <p:txBody>
          <a:bodyPr>
            <a:normAutofit fontScale="92500" lnSpcReduction="20000"/>
          </a:bodyPr>
          <a:lstStyle/>
          <a:p>
            <a:pPr algn="l"/>
            <a:r>
              <a:rPr lang="zh-TW" altLang="en-US" sz="1600" b="1"/>
              <a:t>報告人</a:t>
            </a:r>
            <a:r>
              <a:rPr lang="en-US" altLang="zh-TW" sz="1600" b="1"/>
              <a:t>:</a:t>
            </a:r>
            <a:r>
              <a:rPr lang="zh-TW" altLang="en-US" sz="1600" b="1"/>
              <a:t> 汪文豪 </a:t>
            </a:r>
            <a:endParaRPr lang="en-US" altLang="zh-TW" sz="1600" b="1"/>
          </a:p>
          <a:p>
            <a:pPr algn="l"/>
            <a:r>
              <a:rPr lang="zh-TW" altLang="en-US" sz="1600" b="1"/>
              <a:t>報告日期</a:t>
            </a:r>
            <a:r>
              <a:rPr lang="en-US" altLang="zh-TW" sz="1600" b="1"/>
              <a:t>:</a:t>
            </a:r>
            <a:r>
              <a:rPr lang="zh-TW" altLang="en-US" sz="1600" b="1"/>
              <a:t> </a:t>
            </a:r>
            <a:r>
              <a:rPr lang="en-US" altLang="zh-TW" sz="1600" b="1"/>
              <a:t>2023.03.28</a:t>
            </a:r>
          </a:p>
        </p:txBody>
      </p:sp>
    </p:spTree>
    <p:extLst>
      <p:ext uri="{BB962C8B-B14F-4D97-AF65-F5344CB8AC3E}">
        <p14:creationId xmlns:p14="http://schemas.microsoft.com/office/powerpoint/2010/main" val="1792380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5D684-94D0-42BC-952E-121AF73FBE85}"/>
              </a:ext>
            </a:extLst>
          </p:cNvPr>
          <p:cNvSpPr>
            <a:spLocks noGrp="1"/>
          </p:cNvSpPr>
          <p:nvPr>
            <p:ph type="title"/>
          </p:nvPr>
        </p:nvSpPr>
        <p:spPr/>
        <p:txBody>
          <a:bodyPr/>
          <a:lstStyle/>
          <a:p>
            <a:r>
              <a:rPr lang="en-US" altLang="zh-TW"/>
              <a:t>Corollary 8.5.3.</a:t>
            </a:r>
            <a:endParaRPr lang="zh-TW" altLang="en-US"/>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30CE966B-56AE-44B7-AB70-FB7A525E8A67}"/>
                  </a:ext>
                </a:extLst>
              </p:cNvPr>
              <p:cNvSpPr txBox="1"/>
              <p:nvPr/>
            </p:nvSpPr>
            <p:spPr>
              <a:xfrm>
                <a:off x="1172183" y="2967335"/>
                <a:ext cx="10638425" cy="923330"/>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rPr>
                        <m:t>𝑇h𝑒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𝑝𝑟𝑖𝑐𝑒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𝑜𝑓</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𝑎𝑛</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𝐴𝑚𝑒𝑟𝑖𝑐𝑎𝑛</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𝑐𝑎𝑙𝑙</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𝑜𝑛</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𝑎𝑛</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𝑎𝑠𝑠𝑒𝑡</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𝑛𝑜𝑡</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𝑝𝑎𝑦𝑖𝑛𝑔</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𝑑𝑖𝑣𝑖𝑑𝑒𝑛𝑑</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𝑖𝑠</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𝑡h𝑒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𝑠𝑎𝑚𝑒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𝑎𝑠</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𝑡h𝑒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𝑝𝑟𝑖𝑐𝑒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𝑜𝑓</m:t>
                      </m:r>
                      <m:r>
                        <a:rPr lang="en-US" altLang="zh-TW" sz="2000" b="0" i="1" smtClean="0">
                          <a:latin typeface="Cambria Math" panose="02040503050406030204" pitchFamily="18" charset="0"/>
                        </a:rPr>
                        <m:t> </m:t>
                      </m:r>
                    </m:oMath>
                    <m:oMath xmlns:m="http://schemas.openxmlformats.org/officeDocument/2006/math">
                      <m:r>
                        <a:rPr lang="en-US" altLang="zh-TW" sz="2000" b="0" i="1" smtClean="0">
                          <a:latin typeface="Cambria Math" panose="02040503050406030204" pitchFamily="18" charset="0"/>
                        </a:rPr>
                        <m:t>𝑡h𝑒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𝐸𝑢𝑟𝑜𝑝𝑒𝑎𝑛</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𝑐𝑎𝑙𝑙</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𝑜𝑛</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𝑡h𝑒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𝑠𝑎𝑚𝑒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𝑎𝑠𝑠𝑒𝑡</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𝑤𝑖𝑡h</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𝑡h𝑒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𝑠𝑎𝑚𝑒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𝑒𝑥𝑝𝑖𝑟𝑎𝑡𝑖𝑜𝑛</m:t>
                      </m:r>
                    </m:oMath>
                  </m:oMathPara>
                </a14:m>
                <a:endParaRPr lang="zh-TW" altLang="en-US" sz="2000"/>
              </a:p>
            </p:txBody>
          </p:sp>
        </mc:Choice>
        <mc:Fallback xmlns="">
          <p:sp>
            <p:nvSpPr>
              <p:cNvPr id="4" name="文字方塊 3">
                <a:extLst>
                  <a:ext uri="{FF2B5EF4-FFF2-40B4-BE49-F238E27FC236}">
                    <a16:creationId xmlns:a16="http://schemas.microsoft.com/office/drawing/2014/main" id="{30CE966B-56AE-44B7-AB70-FB7A525E8A67}"/>
                  </a:ext>
                </a:extLst>
              </p:cNvPr>
              <p:cNvSpPr txBox="1">
                <a:spLocks noRot="1" noChangeAspect="1" noMove="1" noResize="1" noEditPoints="1" noAdjustHandles="1" noChangeArrowheads="1" noChangeShapeType="1" noTextEdit="1"/>
              </p:cNvSpPr>
              <p:nvPr/>
            </p:nvSpPr>
            <p:spPr>
              <a:xfrm>
                <a:off x="1172183" y="2967335"/>
                <a:ext cx="10638425" cy="923330"/>
              </a:xfrm>
              <a:prstGeom prst="rect">
                <a:avLst/>
              </a:prstGeo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8522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BA3EC4-FE54-4EA3-891E-909FE249CE77}"/>
              </a:ext>
            </a:extLst>
          </p:cNvPr>
          <p:cNvSpPr>
            <a:spLocks noGrp="1"/>
          </p:cNvSpPr>
          <p:nvPr>
            <p:ph type="title"/>
          </p:nvPr>
        </p:nvSpPr>
        <p:spPr/>
        <p:txBody>
          <a:bodyPr/>
          <a:lstStyle/>
          <a:p>
            <a:r>
              <a:rPr lang="en-US" altLang="zh-TW"/>
              <a:t>The proof of Corollary 8.5.3.</a:t>
            </a:r>
            <a:endParaRPr lang="zh-TW" altLang="en-US"/>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911E2500-E225-4E37-B0AA-5E5467AC9DC2}"/>
                  </a:ext>
                </a:extLst>
              </p:cNvPr>
              <p:cNvSpPr txBox="1"/>
              <p:nvPr/>
            </p:nvSpPr>
            <p:spPr>
              <a:xfrm>
                <a:off x="1327825" y="1690688"/>
                <a:ext cx="5380897" cy="369332"/>
              </a:xfrm>
              <a:prstGeom prst="rect">
                <a:avLst/>
              </a:prstGeom>
              <a:noFill/>
            </p:spPr>
            <p:txBody>
              <a:bodyPr wrap="none" lIns="0" tIns="0" rIns="0" bIns="0" rtlCol="0">
                <a:spAutoFit/>
              </a:bodyPr>
              <a:lstStyle/>
              <a:p>
                <a14:m>
                  <m:oMath xmlns:m="http://schemas.openxmlformats.org/officeDocument/2006/math">
                    <m:r>
                      <a:rPr lang="en-US" altLang="zh-TW" sz="2400" b="0" i="1" smtClean="0">
                        <a:latin typeface="Cambria Math" panose="02040503050406030204" pitchFamily="18" charset="0"/>
                      </a:rPr>
                      <m:t>𝑇𝑎𝑘𝑒</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h</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m:t>
                        </m:r>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𝑖𝑛</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𝑇h𝑒𝑜𝑟𝑒𝑚</m:t>
                    </m:r>
                    <m:r>
                      <a:rPr lang="en-US" altLang="zh-TW" sz="2400" b="0" i="1" smtClean="0">
                        <a:latin typeface="Cambria Math" panose="02040503050406030204" pitchFamily="18" charset="0"/>
                      </a:rPr>
                      <m:t> 8.5.2</m:t>
                    </m:r>
                  </m:oMath>
                </a14:m>
                <a:r>
                  <a:rPr lang="zh-TW" altLang="en-US" sz="2400"/>
                  <a:t> </a:t>
                </a:r>
              </a:p>
            </p:txBody>
          </p:sp>
        </mc:Choice>
        <mc:Fallback xmlns="">
          <p:sp>
            <p:nvSpPr>
              <p:cNvPr id="4" name="文字方塊 3">
                <a:extLst>
                  <a:ext uri="{FF2B5EF4-FFF2-40B4-BE49-F238E27FC236}">
                    <a16:creationId xmlns:a16="http://schemas.microsoft.com/office/drawing/2014/main" id="{911E2500-E225-4E37-B0AA-5E5467AC9DC2}"/>
                  </a:ext>
                </a:extLst>
              </p:cNvPr>
              <p:cNvSpPr txBox="1">
                <a:spLocks noRot="1" noChangeAspect="1" noMove="1" noResize="1" noEditPoints="1" noAdjustHandles="1" noChangeArrowheads="1" noChangeShapeType="1" noTextEdit="1"/>
              </p:cNvSpPr>
              <p:nvPr/>
            </p:nvSpPr>
            <p:spPr>
              <a:xfrm>
                <a:off x="1327825" y="1690688"/>
                <a:ext cx="5380897" cy="369332"/>
              </a:xfrm>
              <a:prstGeom prst="rect">
                <a:avLst/>
              </a:prstGeom>
              <a:blipFill>
                <a:blip r:embed="rId3"/>
                <a:stretch>
                  <a:fillRect l="-2039" b="-34426"/>
                </a:stretch>
              </a:blipFill>
            </p:spPr>
            <p:txBody>
              <a:bodyPr/>
              <a:lstStyle/>
              <a:p>
                <a:r>
                  <a:rPr lang="zh-TW" altLang="en-US">
                    <a:noFill/>
                  </a:rPr>
                  <a:t> </a:t>
                </a:r>
              </a:p>
            </p:txBody>
          </p:sp>
        </mc:Fallback>
      </mc:AlternateContent>
      <p:pic>
        <p:nvPicPr>
          <p:cNvPr id="8" name="圖片 7">
            <a:extLst>
              <a:ext uri="{FF2B5EF4-FFF2-40B4-BE49-F238E27FC236}">
                <a16:creationId xmlns:a16="http://schemas.microsoft.com/office/drawing/2014/main" id="{60A74585-F644-4022-B283-323B30FC6B35}"/>
              </a:ext>
            </a:extLst>
          </p:cNvPr>
          <p:cNvPicPr>
            <a:picLocks noChangeAspect="1"/>
          </p:cNvPicPr>
          <p:nvPr/>
        </p:nvPicPr>
        <p:blipFill>
          <a:blip r:embed="rId4"/>
          <a:stretch>
            <a:fillRect/>
          </a:stretch>
        </p:blipFill>
        <p:spPr>
          <a:xfrm>
            <a:off x="1799625" y="2633308"/>
            <a:ext cx="8592749" cy="2534004"/>
          </a:xfrm>
          <a:prstGeom prst="rect">
            <a:avLst/>
          </a:prstGeom>
        </p:spPr>
      </p:pic>
    </p:spTree>
    <p:extLst>
      <p:ext uri="{BB962C8B-B14F-4D97-AF65-F5344CB8AC3E}">
        <p14:creationId xmlns:p14="http://schemas.microsoft.com/office/powerpoint/2010/main" val="344097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CECB95-0D91-43AC-ADC7-128059E65924}"/>
              </a:ext>
            </a:extLst>
          </p:cNvPr>
          <p:cNvSpPr>
            <a:spLocks noGrp="1"/>
          </p:cNvSpPr>
          <p:nvPr>
            <p:ph type="title"/>
          </p:nvPr>
        </p:nvSpPr>
        <p:spPr/>
        <p:txBody>
          <a:bodyPr/>
          <a:lstStyle/>
          <a:p>
            <a:r>
              <a:rPr lang="en-US" altLang="zh-TW"/>
              <a:t>The idea behind Corollary 8.5.3</a:t>
            </a:r>
            <a:endParaRPr lang="zh-TW" altLang="en-US"/>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E9F1EBF-ED3C-4EAA-A58C-1E88361CF248}"/>
                  </a:ext>
                </a:extLst>
              </p:cNvPr>
              <p:cNvSpPr txBox="1"/>
              <p:nvPr/>
            </p:nvSpPr>
            <p:spPr>
              <a:xfrm>
                <a:off x="1891195" y="1690688"/>
                <a:ext cx="8409610" cy="4239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zh-TW" altLang="en-US" sz="2400" i="1" smtClean="0">
                              <a:latin typeface="Cambria Math" panose="02040503050406030204" pitchFamily="18" charset="0"/>
                            </a:rPr>
                          </m:ctrlPr>
                        </m:accPr>
                        <m:e>
                          <m:r>
                            <a:rPr lang="en-US" altLang="zh-TW" sz="2400" b="0" i="1" smtClean="0">
                              <a:latin typeface="Cambria Math" panose="02040503050406030204" pitchFamily="18" charset="0"/>
                            </a:rPr>
                            <m:t>𝐸</m:t>
                          </m:r>
                        </m:e>
                      </m:acc>
                      <m:d>
                        <m:dPr>
                          <m:begChr m:val="["/>
                          <m:endChr m:val="|"/>
                          <m:ctrlPr>
                            <a:rPr lang="en-US" altLang="zh-TW" sz="2400" b="0" i="1" smtClean="0">
                              <a:latin typeface="Cambria Math" panose="02040503050406030204" pitchFamily="18" charset="0"/>
                            </a:rPr>
                          </m:ctrlPr>
                        </m:dPr>
                        <m:e>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𝑒</m:t>
                              </m:r>
                            </m:e>
                            <m: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𝑟</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𝑇</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𝑢</m:t>
                                  </m:r>
                                </m:e>
                              </m:d>
                            </m:sup>
                          </m:sSup>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𝑆</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𝑇</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e>
                              </m:d>
                            </m:e>
                            <m:sup>
                              <m:r>
                                <a:rPr lang="en-US" altLang="zh-TW" sz="2400" b="0" i="1" smtClean="0">
                                  <a:latin typeface="Cambria Math" panose="02040503050406030204" pitchFamily="18" charset="0"/>
                                </a:rPr>
                                <m:t>+</m:t>
                              </m:r>
                            </m:sup>
                          </m:sSup>
                        </m:e>
                      </m:d>
                      <m:r>
                        <a:rPr lang="en-US" altLang="zh-TW" sz="2400" b="0" i="1" smtClean="0">
                          <a:latin typeface="Cambria Math" panose="02040503050406030204" pitchFamily="18" charset="0"/>
                        </a:rPr>
                        <m:t>𝐹</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𝑢</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𝑆</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𝑢</m:t>
                                  </m:r>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𝐾</m:t>
                              </m:r>
                            </m:e>
                          </m:d>
                        </m:e>
                        <m:sup>
                          <m:r>
                            <a:rPr lang="en-US" altLang="zh-TW" sz="2400" b="0" i="1" smtClean="0">
                              <a:latin typeface="Cambria Math" panose="02040503050406030204" pitchFamily="18" charset="0"/>
                            </a:rPr>
                            <m:t>+</m:t>
                          </m:r>
                        </m:sup>
                      </m:sSup>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𝑤h𝑒𝑟𝑒</m:t>
                      </m:r>
                      <m:r>
                        <a:rPr lang="en-US" altLang="zh-TW" sz="2400" b="0" i="1" smtClean="0">
                          <a:latin typeface="Cambria Math" panose="02040503050406030204" pitchFamily="18" charset="0"/>
                        </a:rPr>
                        <m:t> 0≤</m:t>
                      </m:r>
                      <m:r>
                        <a:rPr lang="en-US" altLang="zh-TW" sz="2400" b="0" i="1" smtClean="0">
                          <a:latin typeface="Cambria Math" panose="02040503050406030204" pitchFamily="18" charset="0"/>
                        </a:rPr>
                        <m:t>𝑢</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𝑇</m:t>
                      </m:r>
                    </m:oMath>
                  </m:oMathPara>
                </a14:m>
                <a:endParaRPr lang="en-US" altLang="zh-TW" sz="2400"/>
              </a:p>
            </p:txBody>
          </p:sp>
        </mc:Choice>
        <mc:Fallback xmlns="">
          <p:sp>
            <p:nvSpPr>
              <p:cNvPr id="6" name="文字方塊 5">
                <a:extLst>
                  <a:ext uri="{FF2B5EF4-FFF2-40B4-BE49-F238E27FC236}">
                    <a16:creationId xmlns:a16="http://schemas.microsoft.com/office/drawing/2014/main" id="{2E9F1EBF-ED3C-4EAA-A58C-1E88361CF248}"/>
                  </a:ext>
                </a:extLst>
              </p:cNvPr>
              <p:cNvSpPr txBox="1">
                <a:spLocks noRot="1" noChangeAspect="1" noMove="1" noResize="1" noEditPoints="1" noAdjustHandles="1" noChangeArrowheads="1" noChangeShapeType="1" noTextEdit="1"/>
              </p:cNvSpPr>
              <p:nvPr/>
            </p:nvSpPr>
            <p:spPr>
              <a:xfrm>
                <a:off x="1891195" y="1690688"/>
                <a:ext cx="8409610" cy="423962"/>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96112149-46E0-44C7-BEF9-5A23D8DFA000}"/>
                  </a:ext>
                </a:extLst>
              </p:cNvPr>
              <p:cNvSpPr txBox="1"/>
              <p:nvPr/>
            </p:nvSpPr>
            <p:spPr>
              <a:xfrm>
                <a:off x="953311" y="2187106"/>
                <a:ext cx="8991885" cy="4670894"/>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US" altLang="zh-TW" sz="2000" b="1"/>
                  <a:t>This is </a:t>
                </a:r>
                <a:r>
                  <a:rPr lang="en-US" altLang="zh-TW" sz="2000" b="1">
                    <a:solidFill>
                      <a:srgbClr val="FF0000"/>
                    </a:solidFill>
                  </a:rPr>
                  <a:t>submartingale</a:t>
                </a:r>
                <a:endParaRPr lang="en-US" altLang="zh-TW" sz="2000"/>
              </a:p>
              <a:p>
                <a:pPr marL="800100" lvl="1" indent="-342900">
                  <a:lnSpc>
                    <a:spcPct val="150000"/>
                  </a:lnSpc>
                  <a:buFont typeface="Arial" panose="020B0604020202020204" pitchFamily="34" charset="0"/>
                  <a:buChar char="•"/>
                </a:pPr>
                <a:r>
                  <a:rPr lang="en-US" altLang="zh-TW" sz="2000"/>
                  <a:t>It is </a:t>
                </a:r>
                <a:r>
                  <a:rPr lang="en-US" altLang="zh-TW" sz="2000" b="1">
                    <a:solidFill>
                      <a:srgbClr val="FF0000"/>
                    </a:solidFill>
                  </a:rPr>
                  <a:t>optimal to wait </a:t>
                </a:r>
                <a:r>
                  <a:rPr lang="en-US" altLang="zh-TW" sz="2000"/>
                  <a:t>until expiration before deciding whether to exercise.</a:t>
                </a:r>
              </a:p>
              <a:p>
                <a:pPr marL="342900" indent="-342900">
                  <a:lnSpc>
                    <a:spcPct val="150000"/>
                  </a:lnSpc>
                  <a:buFont typeface="Arial" panose="020B0604020202020204" pitchFamily="34" charset="0"/>
                  <a:buChar char="•"/>
                </a:pPr>
                <a:r>
                  <a:rPr lang="en-US" altLang="zh-TW" sz="2000" b="1"/>
                  <a:t>Two factor that contribute to the submartingale property for </a:t>
                </a:r>
                <a14:m>
                  <m:oMath xmlns:m="http://schemas.openxmlformats.org/officeDocument/2006/math">
                    <m:sSup>
                      <m:sSupPr>
                        <m:ctrlPr>
                          <a:rPr lang="en-US" altLang="zh-TW" sz="2000" b="1" i="1" smtClean="0">
                            <a:latin typeface="Cambria Math" panose="02040503050406030204" pitchFamily="18" charset="0"/>
                          </a:rPr>
                        </m:ctrlPr>
                      </m:sSupPr>
                      <m:e>
                        <m:r>
                          <a:rPr lang="en-US" altLang="zh-TW" sz="2000" b="1" i="1" smtClean="0">
                            <a:latin typeface="Cambria Math" panose="02040503050406030204" pitchFamily="18" charset="0"/>
                          </a:rPr>
                          <m:t>𝒆</m:t>
                        </m:r>
                      </m:e>
                      <m:sup>
                        <m:r>
                          <a:rPr lang="en-US" altLang="zh-TW" sz="2000" b="1" i="1" smtClean="0">
                            <a:latin typeface="Cambria Math" panose="02040503050406030204" pitchFamily="18" charset="0"/>
                          </a:rPr>
                          <m:t>−</m:t>
                        </m:r>
                        <m:r>
                          <a:rPr lang="en-US" altLang="zh-TW" sz="2000" b="1" i="1" smtClean="0">
                            <a:latin typeface="Cambria Math" panose="02040503050406030204" pitchFamily="18" charset="0"/>
                          </a:rPr>
                          <m:t>𝒓𝒕</m:t>
                        </m:r>
                      </m:sup>
                    </m:sSup>
                    <m:r>
                      <a:rPr lang="en-US" altLang="zh-TW" sz="2000" b="1" i="1" smtClean="0">
                        <a:latin typeface="Cambria Math" panose="02040503050406030204" pitchFamily="18" charset="0"/>
                      </a:rPr>
                      <m:t>(</m:t>
                    </m:r>
                    <m:r>
                      <a:rPr lang="en-US" altLang="zh-TW" sz="2000" b="1" i="1" smtClean="0">
                        <a:latin typeface="Cambria Math" panose="02040503050406030204" pitchFamily="18" charset="0"/>
                      </a:rPr>
                      <m:t>𝑺</m:t>
                    </m:r>
                    <m:d>
                      <m:dPr>
                        <m:ctrlPr>
                          <a:rPr lang="en-US" altLang="zh-TW" sz="2000" b="1" i="1" smtClean="0">
                            <a:latin typeface="Cambria Math" panose="02040503050406030204" pitchFamily="18" charset="0"/>
                          </a:rPr>
                        </m:ctrlPr>
                      </m:dPr>
                      <m:e>
                        <m:r>
                          <a:rPr lang="en-US" altLang="zh-TW" sz="2000" b="1" i="1" smtClean="0">
                            <a:latin typeface="Cambria Math" panose="02040503050406030204" pitchFamily="18" charset="0"/>
                          </a:rPr>
                          <m:t>𝒕</m:t>
                        </m:r>
                      </m:e>
                    </m:d>
                    <m:r>
                      <a:rPr lang="en-US" altLang="zh-TW" sz="2000" b="1" i="1" smtClean="0">
                        <a:latin typeface="Cambria Math" panose="02040503050406030204" pitchFamily="18" charset="0"/>
                      </a:rPr>
                      <m:t>−</m:t>
                    </m:r>
                    <m:r>
                      <a:rPr lang="en-US" altLang="zh-TW" sz="2000" b="1" i="1" smtClean="0">
                        <a:latin typeface="Cambria Math" panose="02040503050406030204" pitchFamily="18" charset="0"/>
                      </a:rPr>
                      <m:t>𝑲</m:t>
                    </m:r>
                    <m:sSup>
                      <m:sSupPr>
                        <m:ctrlPr>
                          <a:rPr lang="en-US" altLang="zh-TW" sz="2000" b="1" i="1" smtClean="0">
                            <a:latin typeface="Cambria Math" panose="02040503050406030204" pitchFamily="18" charset="0"/>
                          </a:rPr>
                        </m:ctrlPr>
                      </m:sSupPr>
                      <m:e>
                        <m:r>
                          <a:rPr lang="en-US" altLang="zh-TW" sz="2000" b="1" i="1" smtClean="0">
                            <a:latin typeface="Cambria Math" panose="02040503050406030204" pitchFamily="18" charset="0"/>
                          </a:rPr>
                          <m:t>)</m:t>
                        </m:r>
                      </m:e>
                      <m:sup>
                        <m:r>
                          <a:rPr lang="en-US" altLang="zh-TW" sz="2000" b="1" i="1" smtClean="0">
                            <a:latin typeface="Cambria Math" panose="02040503050406030204" pitchFamily="18" charset="0"/>
                          </a:rPr>
                          <m:t>+</m:t>
                        </m:r>
                      </m:sup>
                    </m:sSup>
                  </m:oMath>
                </a14:m>
                <a:endParaRPr lang="en-US" altLang="zh-TW" sz="2000" b="1"/>
              </a:p>
              <a:p>
                <a:pPr marL="800100" lvl="1" indent="-342900">
                  <a:lnSpc>
                    <a:spcPct val="150000"/>
                  </a:lnSpc>
                  <a:buFont typeface="Arial" panose="020B0604020202020204" pitchFamily="34" charset="0"/>
                  <a:buChar char="•"/>
                </a:pPr>
                <a:r>
                  <a:rPr lang="en-US" altLang="zh-TW" sz="2000" b="0" i="1">
                    <a:latin typeface="Cambria Math" panose="02040503050406030204" pitchFamily="18" charset="0"/>
                  </a:rPr>
                  <a:t>(without +) </a:t>
                </a:r>
                <a14:m>
                  <m:oMath xmlns:m="http://schemas.openxmlformats.org/officeDocument/2006/math">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𝑒</m:t>
                        </m:r>
                      </m:e>
                      <m: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𝑟𝑡</m:t>
                        </m:r>
                      </m:sup>
                    </m:s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𝑆</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𝑡</m:t>
                        </m:r>
                      </m:e>
                    </m:d>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𝐾</m:t>
                    </m:r>
                    <m:r>
                      <a:rPr lang="en-US" altLang="zh-TW" sz="2000" b="0" i="1" smtClean="0">
                        <a:latin typeface="Cambria Math" panose="02040503050406030204" pitchFamily="18" charset="0"/>
                      </a:rPr>
                      <m:t>)</m:t>
                    </m:r>
                  </m:oMath>
                </a14:m>
                <a:endParaRPr lang="en-US" altLang="zh-TW" sz="2000" b="0" i="1">
                  <a:latin typeface="Cambria Math" panose="02040503050406030204" pitchFamily="18" charset="0"/>
                </a:endParaRPr>
              </a:p>
              <a:p>
                <a:pPr marL="1257300" lvl="2" indent="-342900">
                  <a:lnSpc>
                    <a:spcPct val="150000"/>
                  </a:lnSpc>
                  <a:buFont typeface="Arial" panose="020B0604020202020204" pitchFamily="34" charset="0"/>
                  <a:buChar char="•"/>
                </a:pPr>
                <a14:m>
                  <m:oMath xmlns:m="http://schemas.openxmlformats.org/officeDocument/2006/math">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𝑒</m:t>
                        </m:r>
                      </m:e>
                      <m: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𝑟𝑡</m:t>
                        </m:r>
                      </m:sup>
                    </m:sSup>
                    <m:r>
                      <a:rPr lang="en-US" altLang="zh-TW" sz="2000" b="0" i="1" smtClean="0">
                        <a:latin typeface="Cambria Math" panose="02040503050406030204" pitchFamily="18" charset="0"/>
                      </a:rPr>
                      <m:t>𝑆</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𝑡</m:t>
                        </m:r>
                      </m:e>
                    </m:d>
                    <m:r>
                      <a:rPr lang="en-US" altLang="zh-TW" sz="2000" b="0" i="1" smtClean="0">
                        <a:latin typeface="Cambria Math" panose="02040503050406030204" pitchFamily="18" charset="0"/>
                      </a:rPr>
                      <m:t>𝑖𝑠</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𝑚𝑎𝑟𝑡𝑖𝑛𝑔𝑎𝑙𝑒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𝑢𝑛𝑑𝑒𝑟</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𝑡h𝑒</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𝑟𝑖𝑠𝑘</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𝑛𝑒𝑢𝑡𝑟𝑎𝑙</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𝑚𝑒𝑎𝑠𝑢𝑟𝑒</m:t>
                    </m:r>
                    <m:r>
                      <a:rPr lang="en-US" altLang="zh-TW" sz="2000" b="0" i="1" smtClean="0">
                        <a:latin typeface="Cambria Math" panose="02040503050406030204" pitchFamily="18" charset="0"/>
                      </a:rPr>
                      <m:t> </m:t>
                    </m:r>
                    <m:acc>
                      <m:accPr>
                        <m:chr m:val="̃"/>
                        <m:ctrlPr>
                          <a:rPr lang="en-US" altLang="zh-TW" sz="2000" i="1" smtClean="0">
                            <a:solidFill>
                              <a:srgbClr val="836967"/>
                            </a:solidFill>
                            <a:latin typeface="Cambria Math" panose="02040503050406030204" pitchFamily="18" charset="0"/>
                          </a:rPr>
                        </m:ctrlPr>
                      </m:accPr>
                      <m:e>
                        <m:r>
                          <a:rPr lang="en-US" altLang="zh-TW" sz="2000" smtClean="0">
                            <a:latin typeface="Cambria Math" panose="02040503050406030204" pitchFamily="18" charset="0"/>
                          </a:rPr>
                          <m:t>ℙ</m:t>
                        </m:r>
                      </m:e>
                    </m:acc>
                  </m:oMath>
                </a14:m>
                <a:endParaRPr lang="en-US" altLang="zh-TW" sz="2000"/>
              </a:p>
              <a:p>
                <a:pPr marL="1257300" lvl="2" indent="-342900">
                  <a:lnSpc>
                    <a:spcPct val="150000"/>
                  </a:lnSpc>
                  <a:buFont typeface="Arial" panose="020B0604020202020204" pitchFamily="34" charset="0"/>
                  <a:buChar char="•"/>
                </a:pPr>
                <a14:m>
                  <m:oMath xmlns:m="http://schemas.openxmlformats.org/officeDocument/2006/math">
                    <m:r>
                      <a:rPr lang="en-US" altLang="zh-TW" sz="2000" b="0" i="1" smtClean="0">
                        <a:latin typeface="Cambria Math" panose="02040503050406030204" pitchFamily="18" charset="0"/>
                      </a:rPr>
                      <m:t>−</m:t>
                    </m:r>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𝑒</m:t>
                        </m:r>
                      </m:e>
                      <m: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𝑟𝑡</m:t>
                        </m:r>
                      </m:sup>
                    </m:sSup>
                    <m:r>
                      <a:rPr lang="en-US" altLang="zh-TW" sz="2000" b="0" i="1" smtClean="0">
                        <a:latin typeface="Cambria Math" panose="02040503050406030204" pitchFamily="18" charset="0"/>
                      </a:rPr>
                      <m:t>𝐾</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𝑖𝑛𝑐𝑟𝑒𝑎𝑠𝑒𝑠</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𝑎𝑠</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𝑡</m:t>
                    </m:r>
                    <m:r>
                      <a:rPr lang="en-US" altLang="zh-TW" sz="2000" b="0" i="1" smtClean="0">
                        <a:latin typeface="Cambria Math" panose="02040503050406030204" pitchFamily="18" charset="0"/>
                      </a:rPr>
                      <m:t> </m:t>
                    </m:r>
                    <m:r>
                      <a:rPr lang="en-US" altLang="zh-TW" sz="2000" b="0" i="1" smtClean="0">
                        <a:latin typeface="Cambria Math" panose="02040503050406030204" pitchFamily="18" charset="0"/>
                      </a:rPr>
                      <m:t>𝑖𝑛𝑐𝑟𝑒𝑎𝑠𝑒𝑠</m:t>
                    </m:r>
                    <m:r>
                      <a:rPr lang="en-US" altLang="zh-TW" sz="2000" b="0" i="1" smtClean="0">
                        <a:latin typeface="Cambria Math" panose="02040503050406030204" pitchFamily="18" charset="0"/>
                      </a:rPr>
                      <m:t> </m:t>
                    </m:r>
                  </m:oMath>
                </a14:m>
                <a:endParaRPr lang="en-US" altLang="zh-TW" sz="2000"/>
              </a:p>
              <a:p>
                <a:pPr marL="1257300" lvl="2" indent="-342900">
                  <a:lnSpc>
                    <a:spcPct val="150000"/>
                  </a:lnSpc>
                  <a:buFont typeface="Arial" panose="020B0604020202020204" pitchFamily="34" charset="0"/>
                  <a:buChar char="•"/>
                </a:pPr>
                <a:r>
                  <a:rPr lang="en-US" altLang="zh-TW" sz="2000"/>
                  <a:t>r is strictly positive in this chapter declare of beginning.</a:t>
                </a:r>
              </a:p>
              <a:p>
                <a:pPr marL="800100" lvl="1" indent="-342900">
                  <a:lnSpc>
                    <a:spcPct val="150000"/>
                  </a:lnSpc>
                  <a:buFont typeface="Arial" panose="020B0604020202020204" pitchFamily="34" charset="0"/>
                  <a:buChar char="•"/>
                </a:pPr>
                <a:r>
                  <a:rPr lang="en-US" altLang="zh-TW" sz="2000"/>
                  <a:t>Reinstate the + , </a:t>
                </a:r>
                <a14:m>
                  <m:oMath xmlns:m="http://schemas.openxmlformats.org/officeDocument/2006/math">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𝑒</m:t>
                        </m:r>
                      </m:e>
                      <m: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𝑟𝑡</m:t>
                        </m:r>
                      </m:sup>
                    </m:sSup>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𝑆</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𝑡</m:t>
                        </m:r>
                      </m:e>
                    </m:d>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𝐾</m:t>
                    </m:r>
                    <m:sSup>
                      <m:sSupPr>
                        <m:ctrlPr>
                          <a:rPr lang="en-US" altLang="zh-TW" sz="2000" b="0" i="1" smtClean="0">
                            <a:latin typeface="Cambria Math" panose="02040503050406030204" pitchFamily="18" charset="0"/>
                          </a:rPr>
                        </m:ctrlPr>
                      </m:sSupPr>
                      <m:e>
                        <m:r>
                          <a:rPr lang="en-US" altLang="zh-TW" sz="2000" b="0" i="1" smtClean="0">
                            <a:latin typeface="Cambria Math" panose="02040503050406030204" pitchFamily="18" charset="0"/>
                          </a:rPr>
                          <m:t>)</m:t>
                        </m:r>
                      </m:e>
                      <m:sup>
                        <m:r>
                          <a:rPr lang="en-US" altLang="zh-TW" sz="2000" b="0" i="1" smtClean="0">
                            <a:latin typeface="Cambria Math" panose="02040503050406030204" pitchFamily="18" charset="0"/>
                          </a:rPr>
                          <m:t>+</m:t>
                        </m:r>
                      </m:sup>
                    </m:sSup>
                  </m:oMath>
                </a14:m>
                <a:endParaRPr lang="en-US" altLang="zh-TW" sz="2000"/>
              </a:p>
              <a:p>
                <a:pPr marL="1257300" lvl="2" indent="-342900">
                  <a:lnSpc>
                    <a:spcPct val="150000"/>
                  </a:lnSpc>
                  <a:buFont typeface="Arial" panose="020B0604020202020204" pitchFamily="34" charset="0"/>
                  <a:buChar char="•"/>
                </a:pPr>
                <a:r>
                  <a:rPr lang="en-US" altLang="zh-TW" sz="2000"/>
                  <a:t>Taking a convex function of a submartingale and, because of</a:t>
                </a:r>
                <a:br>
                  <a:rPr lang="en-US" altLang="zh-TW" sz="2000"/>
                </a:br>
                <a:r>
                  <a:rPr lang="en-US" altLang="zh-TW" sz="2000"/>
                  <a:t>Jensen’s inequality, this reinforces the upward trend</a:t>
                </a:r>
              </a:p>
            </p:txBody>
          </p:sp>
        </mc:Choice>
        <mc:Fallback xmlns="">
          <p:sp>
            <p:nvSpPr>
              <p:cNvPr id="7" name="文字方塊 6">
                <a:extLst>
                  <a:ext uri="{FF2B5EF4-FFF2-40B4-BE49-F238E27FC236}">
                    <a16:creationId xmlns:a16="http://schemas.microsoft.com/office/drawing/2014/main" id="{96112149-46E0-44C7-BEF9-5A23D8DFA000}"/>
                  </a:ext>
                </a:extLst>
              </p:cNvPr>
              <p:cNvSpPr txBox="1">
                <a:spLocks noRot="1" noChangeAspect="1" noMove="1" noResize="1" noEditPoints="1" noAdjustHandles="1" noChangeArrowheads="1" noChangeShapeType="1" noTextEdit="1"/>
              </p:cNvSpPr>
              <p:nvPr/>
            </p:nvSpPr>
            <p:spPr>
              <a:xfrm>
                <a:off x="953311" y="2187106"/>
                <a:ext cx="8991885" cy="4670894"/>
              </a:xfrm>
              <a:prstGeom prst="rect">
                <a:avLst/>
              </a:prstGeom>
              <a:blipFill>
                <a:blip r:embed="rId4"/>
                <a:stretch>
                  <a:fillRect l="-610" b="-143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60251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38CBCE-68CA-4492-A77F-D525775ABCCB}"/>
              </a:ext>
            </a:extLst>
          </p:cNvPr>
          <p:cNvSpPr>
            <a:spLocks noGrp="1"/>
          </p:cNvSpPr>
          <p:nvPr>
            <p:ph type="title"/>
          </p:nvPr>
        </p:nvSpPr>
        <p:spPr/>
        <p:txBody>
          <a:bodyPr/>
          <a:lstStyle/>
          <a:p>
            <a:r>
              <a:rPr lang="en-US" altLang="zh-TW"/>
              <a:t>8.5.2 Underlying Asset Pays Dividends</a:t>
            </a:r>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598D4397-E6EB-476D-85E5-69DFAE65E3E1}"/>
                  </a:ext>
                </a:extLst>
              </p:cNvPr>
              <p:cNvSpPr>
                <a:spLocks noGrp="1"/>
              </p:cNvSpPr>
              <p:nvPr>
                <p:ph idx="1"/>
              </p:nvPr>
            </p:nvSpPr>
            <p:spPr>
              <a:xfrm>
                <a:off x="838199" y="1825625"/>
                <a:ext cx="11019817" cy="4351338"/>
              </a:xfrm>
            </p:spPr>
            <p:txBody>
              <a:bodyPr/>
              <a:lstStyle/>
              <a:p>
                <a:pPr>
                  <a:lnSpc>
                    <a:spcPct val="150000"/>
                  </a:lnSpc>
                </a:pPr>
                <a:r>
                  <a:rPr lang="en-US" altLang="zh-TW"/>
                  <a:t>We assume there are times </a:t>
                </a:r>
                <a14:m>
                  <m:oMath xmlns:m="http://schemas.openxmlformats.org/officeDocument/2006/math">
                    <m:r>
                      <a:rPr lang="en-US" altLang="zh-TW" b="0" i="1" smtClean="0">
                        <a:latin typeface="Cambria Math" panose="02040503050406030204" pitchFamily="18" charset="0"/>
                      </a:rPr>
                      <m:t>0&lt;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2</m:t>
                        </m:r>
                      </m:sub>
                    </m:sSub>
                    <m:r>
                      <a:rPr lang="en-US" altLang="zh-TW" b="0" i="1" smtClean="0">
                        <a:latin typeface="Cambria Math" panose="02040503050406030204" pitchFamily="18" charset="0"/>
                      </a:rPr>
                      <m:t>&lt; …&lt;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&lt;</m:t>
                    </m:r>
                    <m:r>
                      <a:rPr lang="en-US" altLang="zh-TW" b="0" i="1" smtClean="0">
                        <a:latin typeface="Cambria Math" panose="02040503050406030204" pitchFamily="18" charset="0"/>
                      </a:rPr>
                      <m:t>𝑇</m:t>
                    </m:r>
                  </m:oMath>
                </a14:m>
                <a:r>
                  <a:rPr lang="en-US" altLang="zh-TW"/>
                  <a:t>, and each time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oMath>
                </a14:m>
                <a:r>
                  <a:rPr lang="zh-TW" altLang="en-US"/>
                  <a:t> </a:t>
                </a:r>
                <a:r>
                  <a:rPr lang="en-US" altLang="zh-TW"/>
                  <a:t>the dividend paid is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e>
                    </m:d>
                  </m:oMath>
                </a14:m>
                <a:r>
                  <a:rPr lang="en-US" altLang="zh-TW"/>
                  <a:t>, where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𝑆</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oMath>
                </a14:m>
                <a:r>
                  <a:rPr lang="zh-TW" altLang="en-US"/>
                  <a:t> </a:t>
                </a:r>
                <a:r>
                  <a:rPr lang="en-US" altLang="zh-TW"/>
                  <a:t>denotes the asset price just prior to the dividend payment, each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𝑗</m:t>
                        </m:r>
                      </m:sub>
                    </m:sSub>
                  </m:oMath>
                </a14:m>
                <a:r>
                  <a:rPr lang="en-US" altLang="zh-TW"/>
                  <a:t> is a number between 0 and 1,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=0</m:t>
                    </m:r>
                  </m:oMath>
                </a14:m>
                <a:r>
                  <a:rPr lang="en-US" altLang="zh-TW"/>
                  <a:t> </a:t>
                </a:r>
                <a:r>
                  <a:rPr lang="en-US" altLang="zh-TW" b="1"/>
                  <a:t>(</a:t>
                </a:r>
                <a14:m>
                  <m:oMath xmlns:m="http://schemas.openxmlformats.org/officeDocument/2006/math">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1" smtClean="0">
                            <a:latin typeface="Cambria Math" panose="02040503050406030204" pitchFamily="18" charset="0"/>
                          </a:rPr>
                          <m:t>𝟎</m:t>
                        </m:r>
                      </m:sub>
                    </m:sSub>
                    <m:r>
                      <a:rPr lang="en-US" altLang="zh-TW" b="1" i="1" smtClean="0">
                        <a:latin typeface="Cambria Math" panose="02040503050406030204" pitchFamily="18" charset="0"/>
                      </a:rPr>
                      <m:t> </m:t>
                    </m:r>
                  </m:oMath>
                </a14:m>
                <a:r>
                  <a:rPr lang="en-US" altLang="zh-TW" b="1"/>
                  <a:t> and T are not a dividend date)</a:t>
                </a:r>
                <a:r>
                  <a:rPr lang="en-US" altLang="zh-TW"/>
                  <a:t>,</a:t>
                </a:r>
                <a:r>
                  <a:rPr lang="en-US" altLang="zh-TW" b="1"/>
                  <a:t> </a:t>
                </a:r>
                <a:r>
                  <a:rPr lang="en-US" altLang="zh-TW"/>
                  <a:t>and </a:t>
                </a:r>
                <a14:m>
                  <m:oMath xmlns:m="http://schemas.openxmlformats.org/officeDocument/2006/math">
                    <m:r>
                      <a:rPr lang="en-US" altLang="zh-TW" b="0" i="1" smtClean="0">
                        <a:latin typeface="Cambria Math" panose="02040503050406030204" pitchFamily="18" charset="0"/>
                      </a:rPr>
                      <m:t>𝑗</m:t>
                    </m:r>
                    <m:r>
                      <a:rPr lang="en-US" altLang="zh-TW" i="1" smtClean="0">
                        <a:latin typeface="Cambria Math" panose="02040503050406030204" pitchFamily="18" charset="0"/>
                      </a:rPr>
                      <m:t>𝜖</m:t>
                    </m:r>
                    <m:sSup>
                      <m:sSupPr>
                        <m:ctrlPr>
                          <a:rPr lang="en-US" altLang="zh-TW" i="1" smtClean="0">
                            <a:solidFill>
                              <a:srgbClr val="836967"/>
                            </a:solidFill>
                            <a:latin typeface="Cambria Math" panose="02040503050406030204" pitchFamily="18" charset="0"/>
                          </a:rPr>
                        </m:ctrlPr>
                      </m:sSupPr>
                      <m:e>
                        <m:r>
                          <a:rPr lang="en-US" altLang="zh-TW" i="1" smtClean="0">
                            <a:latin typeface="Cambria Math" panose="02040503050406030204" pitchFamily="18" charset="0"/>
                          </a:rPr>
                          <m:t>ℕ</m:t>
                        </m:r>
                      </m:e>
                      <m:sup>
                        <m:r>
                          <a:rPr lang="en-US" altLang="zh-TW" i="1" smtClean="0">
                            <a:latin typeface="Cambria Math" panose="02040503050406030204" pitchFamily="18" charset="0"/>
                          </a:rPr>
                          <m:t>+</m:t>
                        </m:r>
                      </m:sup>
                    </m:sSup>
                  </m:oMath>
                </a14:m>
                <a:endParaRPr lang="en-US" altLang="zh-TW"/>
              </a:p>
              <a:p>
                <a:pPr>
                  <a:lnSpc>
                    <a:spcPct val="150000"/>
                  </a:lnSpc>
                </a:pPr>
                <a14:m>
                  <m:oMath xmlns:m="http://schemas.openxmlformats.org/officeDocument/2006/math">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e>
                    </m:d>
                  </m:oMath>
                </a14:m>
                <a:r>
                  <a:rPr lang="zh-TW" altLang="en-US"/>
                  <a:t> </a:t>
                </a:r>
                <a:r>
                  <a:rPr lang="en-US" altLang="zh-TW"/>
                  <a:t>= </a:t>
                </a:r>
                <a14:m>
                  <m:oMath xmlns:m="http://schemas.openxmlformats.org/officeDocument/2006/math">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e>
                    </m:d>
                  </m:oMath>
                </a14:m>
                <a:r>
                  <a:rPr lang="zh-TW" altLang="en-US"/>
                  <a:t> </a:t>
                </a:r>
                <a:r>
                  <a:rPr lang="en-US" altLang="zh-TW"/>
                  <a: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e>
                    </m:d>
                  </m:oMath>
                </a14:m>
                <a:r>
                  <a:rPr lang="zh-TW" altLang="en-US"/>
                  <a:t> </a:t>
                </a:r>
                <a:r>
                  <a:rPr lang="en-US" altLang="zh-TW"/>
                  <a:t>= </a:t>
                </a:r>
                <a14:m>
                  <m:oMath xmlns:m="http://schemas.openxmlformats.org/officeDocument/2006/math">
                    <m:d>
                      <m:dPr>
                        <m:ctrlPr>
                          <a:rPr lang="en-US" altLang="zh-TW" b="0" i="1" smtClean="0">
                            <a:latin typeface="Cambria Math" panose="02040503050406030204" pitchFamily="18" charset="0"/>
                          </a:rPr>
                        </m:ctrlPr>
                      </m:dPr>
                      <m:e>
                        <m:r>
                          <a:rPr lang="en-US" altLang="zh-TW" b="0" i="0" smtClean="0">
                            <a:latin typeface="Cambria Math" panose="02040503050406030204" pitchFamily="18" charset="0"/>
                          </a:rPr>
                          <m:t>1−</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𝑗</m:t>
                            </m:r>
                          </m:sub>
                        </m:sSub>
                      </m:e>
                    </m:d>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𝑗</m:t>
                            </m:r>
                          </m:sub>
                        </m:sSub>
                        <m:r>
                          <a:rPr lang="en-US" altLang="zh-TW" b="0" i="1" smtClean="0">
                            <a:latin typeface="Cambria Math" panose="02040503050406030204" pitchFamily="18" charset="0"/>
                          </a:rPr>
                          <m:t>−</m:t>
                        </m:r>
                      </m:e>
                    </m:d>
                  </m:oMath>
                </a14:m>
                <a:r>
                  <a:rPr lang="zh-TW" altLang="en-US"/>
                  <a:t> </a:t>
                </a:r>
                <a:r>
                  <a:rPr lang="en-US" altLang="zh-TW"/>
                  <a:t>(8.5.9)</a:t>
                </a:r>
              </a:p>
            </p:txBody>
          </p:sp>
        </mc:Choice>
        <mc:Fallback>
          <p:sp>
            <p:nvSpPr>
              <p:cNvPr id="3" name="內容版面配置區 2">
                <a:extLst>
                  <a:ext uri="{FF2B5EF4-FFF2-40B4-BE49-F238E27FC236}">
                    <a16:creationId xmlns:a16="http://schemas.microsoft.com/office/drawing/2014/main" id="{598D4397-E6EB-476D-85E5-69DFAE65E3E1}"/>
                  </a:ext>
                </a:extLst>
              </p:cNvPr>
              <p:cNvSpPr>
                <a:spLocks noGrp="1" noRot="1" noChangeAspect="1" noMove="1" noResize="1" noEditPoints="1" noAdjustHandles="1" noChangeArrowheads="1" noChangeShapeType="1" noTextEdit="1"/>
              </p:cNvSpPr>
              <p:nvPr>
                <p:ph idx="1"/>
              </p:nvPr>
            </p:nvSpPr>
            <p:spPr>
              <a:xfrm>
                <a:off x="838199" y="1825625"/>
                <a:ext cx="11019817" cy="4351338"/>
              </a:xfrm>
              <a:blipFill>
                <a:blip r:embed="rId3"/>
                <a:stretch>
                  <a:fillRect l="-940" r="-1715"/>
                </a:stretch>
              </a:blipFill>
            </p:spPr>
            <p:txBody>
              <a:bodyPr/>
              <a:lstStyle/>
              <a:p>
                <a:r>
                  <a:rPr lang="zh-TW" altLang="en-US">
                    <a:noFill/>
                  </a:rPr>
                  <a:t> </a:t>
                </a:r>
              </a:p>
            </p:txBody>
          </p:sp>
        </mc:Fallback>
      </mc:AlternateContent>
      <p:cxnSp>
        <p:nvCxnSpPr>
          <p:cNvPr id="5" name="直線接點 4">
            <a:extLst>
              <a:ext uri="{FF2B5EF4-FFF2-40B4-BE49-F238E27FC236}">
                <a16:creationId xmlns:a16="http://schemas.microsoft.com/office/drawing/2014/main" id="{15B16404-7B22-4AE7-AAED-59975446195D}"/>
              </a:ext>
            </a:extLst>
          </p:cNvPr>
          <p:cNvCxnSpPr>
            <a:cxnSpLocks/>
          </p:cNvCxnSpPr>
          <p:nvPr/>
        </p:nvCxnSpPr>
        <p:spPr>
          <a:xfrm>
            <a:off x="1177047" y="5515694"/>
            <a:ext cx="7684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AF73BBDD-D38A-45B8-AEA8-D42393F4645C}"/>
              </a:ext>
            </a:extLst>
          </p:cNvPr>
          <p:cNvCxnSpPr>
            <a:cxnSpLocks/>
          </p:cNvCxnSpPr>
          <p:nvPr/>
        </p:nvCxnSpPr>
        <p:spPr>
          <a:xfrm>
            <a:off x="3638145" y="5515694"/>
            <a:ext cx="142023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7F4B7C47-320C-49A3-8699-27880C50E75E}"/>
              </a:ext>
            </a:extLst>
          </p:cNvPr>
          <p:cNvSpPr txBox="1"/>
          <p:nvPr/>
        </p:nvSpPr>
        <p:spPr>
          <a:xfrm>
            <a:off x="133993" y="5515694"/>
            <a:ext cx="3005503" cy="369332"/>
          </a:xfrm>
          <a:prstGeom prst="rect">
            <a:avLst/>
          </a:prstGeom>
          <a:noFill/>
        </p:spPr>
        <p:txBody>
          <a:bodyPr wrap="none" rtlCol="0">
            <a:spAutoFit/>
          </a:bodyPr>
          <a:lstStyle/>
          <a:p>
            <a:r>
              <a:rPr lang="en-US" altLang="zh-TW">
                <a:solidFill>
                  <a:srgbClr val="FF0000"/>
                </a:solidFill>
              </a:rPr>
              <a:t>Price after dividend payment</a:t>
            </a:r>
            <a:endParaRPr lang="zh-TW" altLang="en-US">
              <a:solidFill>
                <a:srgbClr val="FF0000"/>
              </a:solidFill>
            </a:endParaRPr>
          </a:p>
        </p:txBody>
      </p:sp>
      <p:sp>
        <p:nvSpPr>
          <p:cNvPr id="11" name="文字方塊 10">
            <a:extLst>
              <a:ext uri="{FF2B5EF4-FFF2-40B4-BE49-F238E27FC236}">
                <a16:creationId xmlns:a16="http://schemas.microsoft.com/office/drawing/2014/main" id="{0628B074-9EC3-4AC8-92E7-5415E2FC5A74}"/>
              </a:ext>
            </a:extLst>
          </p:cNvPr>
          <p:cNvSpPr txBox="1"/>
          <p:nvPr/>
        </p:nvSpPr>
        <p:spPr>
          <a:xfrm>
            <a:off x="3468615" y="5515694"/>
            <a:ext cx="1978427" cy="369332"/>
          </a:xfrm>
          <a:prstGeom prst="rect">
            <a:avLst/>
          </a:prstGeom>
          <a:noFill/>
        </p:spPr>
        <p:txBody>
          <a:bodyPr wrap="none" rtlCol="0">
            <a:spAutoFit/>
          </a:bodyPr>
          <a:lstStyle/>
          <a:p>
            <a:r>
              <a:rPr lang="en-US" altLang="zh-TW">
                <a:solidFill>
                  <a:schemeClr val="accent4"/>
                </a:solidFill>
              </a:rPr>
              <a:t>Dividend payment</a:t>
            </a:r>
            <a:endParaRPr lang="zh-TW" altLang="en-US">
              <a:solidFill>
                <a:schemeClr val="accent4"/>
              </a:solidFill>
            </a:endParaRPr>
          </a:p>
        </p:txBody>
      </p:sp>
    </p:spTree>
    <p:extLst>
      <p:ext uri="{BB962C8B-B14F-4D97-AF65-F5344CB8AC3E}">
        <p14:creationId xmlns:p14="http://schemas.microsoft.com/office/powerpoint/2010/main" val="91060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B65D8C-56E8-4454-B14B-53E73687D297}"/>
              </a:ext>
            </a:extLst>
          </p:cNvPr>
          <p:cNvSpPr>
            <a:spLocks noGrp="1"/>
          </p:cNvSpPr>
          <p:nvPr>
            <p:ph type="title"/>
          </p:nvPr>
        </p:nvSpPr>
        <p:spPr>
          <a:xfrm>
            <a:off x="158885" y="2069728"/>
            <a:ext cx="12033115" cy="2718543"/>
          </a:xfrm>
        </p:spPr>
        <p:txBody>
          <a:bodyPr>
            <a:noAutofit/>
          </a:bodyPr>
          <a:lstStyle/>
          <a:p>
            <a:pPr>
              <a:lnSpc>
                <a:spcPct val="150000"/>
              </a:lnSpc>
            </a:pPr>
            <a:r>
              <a:rPr lang="en-US" altLang="zh-TW" sz="3600" b="1"/>
              <a:t>It is not optimal to exercise an American call on this asset except possibly immediately </a:t>
            </a:r>
            <a:r>
              <a:rPr lang="en-US" altLang="zh-TW" sz="3600" b="1">
                <a:solidFill>
                  <a:srgbClr val="FF0000"/>
                </a:solidFill>
              </a:rPr>
              <a:t>before a dividend payment</a:t>
            </a:r>
            <a:r>
              <a:rPr lang="en-US" altLang="zh-TW" sz="3600" b="1"/>
              <a:t>.</a:t>
            </a:r>
            <a:endParaRPr lang="zh-TW" altLang="en-US" sz="3600" b="1"/>
          </a:p>
        </p:txBody>
      </p:sp>
    </p:spTree>
    <p:extLst>
      <p:ext uri="{BB962C8B-B14F-4D97-AF65-F5344CB8AC3E}">
        <p14:creationId xmlns:p14="http://schemas.microsoft.com/office/powerpoint/2010/main" val="93285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BC3FA8D0-2702-43C4-B4A3-2FCCD7FE3BC7}"/>
              </a:ext>
            </a:extLst>
          </p:cNvPr>
          <p:cNvSpPr>
            <a:spLocks noGrp="1"/>
          </p:cNvSpPr>
          <p:nvPr>
            <p:ph idx="1"/>
          </p:nvPr>
        </p:nvSpPr>
        <p:spPr>
          <a:xfrm>
            <a:off x="838200" y="852859"/>
            <a:ext cx="10515600" cy="5295022"/>
          </a:xfrm>
        </p:spPr>
        <p:txBody>
          <a:bodyPr>
            <a:normAutofit/>
          </a:bodyPr>
          <a:lstStyle/>
          <a:p>
            <a:pPr>
              <a:lnSpc>
                <a:spcPct val="150000"/>
              </a:lnSpc>
            </a:pPr>
            <a:r>
              <a:rPr lang="en-US" altLang="zh-TW"/>
              <a:t>The price of the call will be seen to satisfy the Black-Scholes-Merton partial differential equation </a:t>
            </a:r>
            <a:r>
              <a:rPr lang="en-US" altLang="zh-TW" b="1"/>
              <a:t>between dividend payment dates</a:t>
            </a:r>
            <a:r>
              <a:rPr lang="en-US" altLang="zh-TW"/>
              <a:t>.</a:t>
            </a:r>
          </a:p>
          <a:p>
            <a:pPr>
              <a:lnSpc>
                <a:spcPct val="150000"/>
              </a:lnSpc>
            </a:pPr>
            <a:r>
              <a:rPr lang="en-US" altLang="zh-TW"/>
              <a:t>At dividend payment dates, the price of the call is the maximum of </a:t>
            </a:r>
            <a:r>
              <a:rPr lang="en-US" altLang="zh-TW" b="1"/>
              <a:t>the call’s intrinsic value </a:t>
            </a:r>
            <a:r>
              <a:rPr lang="en-US" altLang="zh-TW"/>
              <a:t>and </a:t>
            </a:r>
            <a:r>
              <a:rPr lang="en-US" altLang="zh-TW" b="1"/>
              <a:t>the price of the call after the dividend is paid and the stock price is reduced by the amount of the payment</a:t>
            </a:r>
            <a:endParaRPr lang="en-US" altLang="zh-TW"/>
          </a:p>
          <a:p>
            <a:pPr>
              <a:lnSpc>
                <a:spcPct val="150000"/>
              </a:lnSpc>
            </a:pPr>
            <a:endParaRPr lang="zh-TW" altLang="en-US"/>
          </a:p>
        </p:txBody>
      </p:sp>
    </p:spTree>
    <p:extLst>
      <p:ext uri="{BB962C8B-B14F-4D97-AF65-F5344CB8AC3E}">
        <p14:creationId xmlns:p14="http://schemas.microsoft.com/office/powerpoint/2010/main" val="1096540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6E92F082-2232-4CA4-90D6-96ED32035377}"/>
              </a:ext>
            </a:extLst>
          </p:cNvPr>
          <p:cNvPicPr>
            <a:picLocks noChangeAspect="1"/>
          </p:cNvPicPr>
          <p:nvPr/>
        </p:nvPicPr>
        <p:blipFill>
          <a:blip r:embed="rId3"/>
          <a:stretch>
            <a:fillRect/>
          </a:stretch>
        </p:blipFill>
        <p:spPr>
          <a:xfrm>
            <a:off x="1942520" y="523469"/>
            <a:ext cx="8306959" cy="5811061"/>
          </a:xfrm>
          <a:prstGeom prst="rect">
            <a:avLst/>
          </a:prstGeom>
        </p:spPr>
      </p:pic>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2DD2F1F-04E1-4BD3-B9D0-02C791F2FD61}"/>
                  </a:ext>
                </a:extLst>
              </p:cNvPr>
              <p:cNvSpPr txBox="1"/>
              <p:nvPr/>
            </p:nvSpPr>
            <p:spPr>
              <a:xfrm>
                <a:off x="3776764" y="5238504"/>
                <a:ext cx="6094378" cy="369332"/>
              </a:xfrm>
              <a:prstGeom prst="rect">
                <a:avLst/>
              </a:prstGeom>
              <a:noFill/>
            </p:spPr>
            <p:txBody>
              <a:bodyPr wrap="square">
                <a:spAutoFit/>
              </a:bodyPr>
              <a:lstStyle/>
              <a:p>
                <a:r>
                  <a:rPr lang="en-US" altLang="zh-TW" b="1"/>
                  <a:t>(</a:t>
                </a:r>
                <a14:m>
                  <m:oMath xmlns:m="http://schemas.openxmlformats.org/officeDocument/2006/math">
                    <m:r>
                      <a:rPr lang="en-US" altLang="zh-TW" b="1" i="1" smtClean="0">
                        <a:latin typeface="Cambria Math" panose="02040503050406030204" pitchFamily="18" charset="0"/>
                      </a:rPr>
                      <m:t>𝟎</m:t>
                    </m:r>
                    <m:r>
                      <a:rPr lang="en-US" altLang="zh-TW" b="1" i="1" smtClean="0">
                        <a:latin typeface="Cambria Math" panose="02040503050406030204" pitchFamily="18" charset="0"/>
                      </a:rPr>
                      <m:t>&lt;</m:t>
                    </m:r>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1" smtClean="0">
                            <a:latin typeface="Cambria Math" panose="02040503050406030204" pitchFamily="18" charset="0"/>
                          </a:rPr>
                          <m:t>𝟏</m:t>
                        </m:r>
                      </m:sub>
                    </m:sSub>
                    <m:r>
                      <a:rPr lang="en-US" altLang="zh-TW" b="1" i="1" smtClean="0">
                        <a:latin typeface="Cambria Math" panose="02040503050406030204" pitchFamily="18" charset="0"/>
                      </a:rPr>
                      <m:t>&lt;</m:t>
                    </m:r>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1" smtClean="0">
                            <a:latin typeface="Cambria Math" panose="02040503050406030204" pitchFamily="18" charset="0"/>
                          </a:rPr>
                          <m:t>𝟐</m:t>
                        </m:r>
                      </m:sub>
                    </m:sSub>
                    <m:r>
                      <a:rPr lang="en-US" altLang="zh-TW" b="1" i="1" smtClean="0">
                        <a:latin typeface="Cambria Math" panose="02040503050406030204" pitchFamily="18" charset="0"/>
                      </a:rPr>
                      <m:t>&lt; …&lt;</m:t>
                    </m:r>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1" smtClean="0">
                            <a:latin typeface="Cambria Math" panose="02040503050406030204" pitchFamily="18" charset="0"/>
                          </a:rPr>
                          <m:t>𝒏</m:t>
                        </m:r>
                      </m:sub>
                    </m:sSub>
                    <m:r>
                      <a:rPr lang="en-US" altLang="zh-TW" b="1" i="1" smtClean="0">
                        <a:latin typeface="Cambria Math" panose="02040503050406030204" pitchFamily="18" charset="0"/>
                      </a:rPr>
                      <m:t>&lt;</m:t>
                    </m:r>
                    <m:r>
                      <a:rPr lang="en-US" altLang="zh-TW" b="1" i="1" smtClean="0">
                        <a:latin typeface="Cambria Math" panose="02040503050406030204" pitchFamily="18" charset="0"/>
                      </a:rPr>
                      <m:t>𝑻</m:t>
                    </m:r>
                    <m:r>
                      <a:rPr lang="en-US" altLang="zh-TW" b="1" i="0" smtClean="0">
                        <a:latin typeface="Cambria Math" panose="02040503050406030204" pitchFamily="18" charset="0"/>
                      </a:rPr>
                      <m:t>)</m:t>
                    </m:r>
                  </m:oMath>
                </a14:m>
                <a:r>
                  <a:rPr lang="en-US" altLang="zh-TW" b="1"/>
                  <a:t> </a:t>
                </a:r>
                <a:endParaRPr lang="zh-TW" altLang="en-US" b="1"/>
              </a:p>
            </p:txBody>
          </p:sp>
        </mc:Choice>
        <mc:Fallback xmlns="">
          <p:sp>
            <p:nvSpPr>
              <p:cNvPr id="11" name="文字方塊 10">
                <a:extLst>
                  <a:ext uri="{FF2B5EF4-FFF2-40B4-BE49-F238E27FC236}">
                    <a16:creationId xmlns:a16="http://schemas.microsoft.com/office/drawing/2014/main" id="{42DD2F1F-04E1-4BD3-B9D0-02C791F2FD61}"/>
                  </a:ext>
                </a:extLst>
              </p:cNvPr>
              <p:cNvSpPr txBox="1">
                <a:spLocks noRot="1" noChangeAspect="1" noMove="1" noResize="1" noEditPoints="1" noAdjustHandles="1" noChangeArrowheads="1" noChangeShapeType="1" noTextEdit="1"/>
              </p:cNvSpPr>
              <p:nvPr/>
            </p:nvSpPr>
            <p:spPr>
              <a:xfrm>
                <a:off x="3776764" y="5238504"/>
                <a:ext cx="6094378" cy="369332"/>
              </a:xfrm>
              <a:prstGeom prst="rect">
                <a:avLst/>
              </a:prstGeom>
              <a:blipFill>
                <a:blip r:embed="rId4"/>
                <a:stretch>
                  <a:fillRect l="-901" t="-9836" b="-22951"/>
                </a:stretch>
              </a:blipFill>
            </p:spPr>
            <p:txBody>
              <a:bodyPr/>
              <a:lstStyle/>
              <a:p>
                <a:r>
                  <a:rPr lang="zh-TW" altLang="en-US">
                    <a:noFill/>
                  </a:rPr>
                  <a:t> </a:t>
                </a:r>
              </a:p>
            </p:txBody>
          </p:sp>
        </mc:Fallback>
      </mc:AlternateContent>
      <p:grpSp>
        <p:nvGrpSpPr>
          <p:cNvPr id="15" name="群組 14">
            <a:extLst>
              <a:ext uri="{FF2B5EF4-FFF2-40B4-BE49-F238E27FC236}">
                <a16:creationId xmlns:a16="http://schemas.microsoft.com/office/drawing/2014/main" id="{84901C17-1AC9-4E97-B9A0-54CBCEADF4ED}"/>
              </a:ext>
            </a:extLst>
          </p:cNvPr>
          <p:cNvGrpSpPr/>
          <p:nvPr/>
        </p:nvGrpSpPr>
        <p:grpSpPr>
          <a:xfrm>
            <a:off x="7149830" y="3533130"/>
            <a:ext cx="4844375" cy="536557"/>
            <a:chOff x="7149830" y="3533130"/>
            <a:chExt cx="4844375" cy="536557"/>
          </a:xfrm>
        </p:grpSpPr>
        <p:sp>
          <p:nvSpPr>
            <p:cNvPr id="14" name="矩形 13">
              <a:extLst>
                <a:ext uri="{FF2B5EF4-FFF2-40B4-BE49-F238E27FC236}">
                  <a16:creationId xmlns:a16="http://schemas.microsoft.com/office/drawing/2014/main" id="{E37B0708-9535-49EB-80C3-9BA0A9F67AEC}"/>
                </a:ext>
              </a:extLst>
            </p:cNvPr>
            <p:cNvSpPr/>
            <p:nvPr/>
          </p:nvSpPr>
          <p:spPr>
            <a:xfrm>
              <a:off x="7149830" y="3550596"/>
              <a:ext cx="4805464" cy="505838"/>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BCF64A66-428A-40E7-83C5-53C17B60BB99}"/>
                    </a:ext>
                  </a:extLst>
                </p:cNvPr>
                <p:cNvSpPr txBox="1"/>
                <p:nvPr/>
              </p:nvSpPr>
              <p:spPr>
                <a:xfrm>
                  <a:off x="7259266" y="3533130"/>
                  <a:ext cx="4734939" cy="536557"/>
                </a:xfrm>
                <a:prstGeom prst="rect">
                  <a:avLst/>
                </a:prstGeom>
                <a:noFill/>
              </p:spPr>
              <p:txBody>
                <a:bodyPr wrap="square">
                  <a:spAutoFit/>
                </a:bodyPr>
                <a:lstStyle/>
                <a:p>
                  <a:pPr>
                    <a:lnSpc>
                      <a:spcPct val="150000"/>
                    </a:lnSpc>
                  </a:pPr>
                  <a:r>
                    <a:rPr lang="en-US" altLang="zh-TW" b="1">
                      <a:solidFill>
                        <a:srgbClr val="FF0000"/>
                      </a:solidFill>
                    </a:rPr>
                    <a:t>(</a:t>
                  </a:r>
                  <a14:m>
                    <m:oMath xmlns:m="http://schemas.openxmlformats.org/officeDocument/2006/math">
                      <m:r>
                        <a:rPr lang="en-US" altLang="zh-TW" b="1" i="1" smtClean="0">
                          <a:solidFill>
                            <a:srgbClr val="FF0000"/>
                          </a:solidFill>
                          <a:latin typeface="Cambria Math" panose="02040503050406030204" pitchFamily="18" charset="0"/>
                        </a:rPr>
                        <m:t>𝑺</m:t>
                      </m:r>
                      <m:d>
                        <m:dPr>
                          <m:ctrlPr>
                            <a:rPr lang="en-US" altLang="zh-TW" b="1" i="1" smtClean="0">
                              <a:solidFill>
                                <a:srgbClr val="FF0000"/>
                              </a:solidFill>
                              <a:latin typeface="Cambria Math" panose="02040503050406030204" pitchFamily="18" charset="0"/>
                            </a:rPr>
                          </m:ctrlPr>
                        </m:dPr>
                        <m:e>
                          <m:sSub>
                            <m:sSubPr>
                              <m:ctrlPr>
                                <a:rPr lang="en-US" altLang="zh-TW" b="1" i="1" smtClean="0">
                                  <a:solidFill>
                                    <a:srgbClr val="FF0000"/>
                                  </a:solidFill>
                                  <a:latin typeface="Cambria Math" panose="02040503050406030204" pitchFamily="18" charset="0"/>
                                </a:rPr>
                              </m:ctrlPr>
                            </m:sSubPr>
                            <m:e>
                              <m:r>
                                <a:rPr lang="en-US" altLang="zh-TW" b="1" i="1" smtClean="0">
                                  <a:solidFill>
                                    <a:srgbClr val="FF0000"/>
                                  </a:solidFill>
                                  <a:latin typeface="Cambria Math" panose="02040503050406030204" pitchFamily="18" charset="0"/>
                                </a:rPr>
                                <m:t>𝒕</m:t>
                              </m:r>
                            </m:e>
                            <m:sub>
                              <m:r>
                                <a:rPr lang="en-US" altLang="zh-TW" b="1" i="1" smtClean="0">
                                  <a:solidFill>
                                    <a:srgbClr val="FF0000"/>
                                  </a:solidFill>
                                  <a:latin typeface="Cambria Math" panose="02040503050406030204" pitchFamily="18" charset="0"/>
                                </a:rPr>
                                <m:t>𝒋</m:t>
                              </m:r>
                            </m:sub>
                          </m:sSub>
                        </m:e>
                      </m:d>
                    </m:oMath>
                  </a14:m>
                  <a:r>
                    <a:rPr lang="zh-TW" altLang="en-US" b="1">
                      <a:solidFill>
                        <a:srgbClr val="FF0000"/>
                      </a:solidFill>
                    </a:rPr>
                    <a:t> </a:t>
                  </a:r>
                  <a:r>
                    <a:rPr lang="en-US" altLang="zh-TW" b="1">
                      <a:solidFill>
                        <a:srgbClr val="FF0000"/>
                      </a:solidFill>
                    </a:rPr>
                    <a:t>= </a:t>
                  </a:r>
                  <a14:m>
                    <m:oMath xmlns:m="http://schemas.openxmlformats.org/officeDocument/2006/math">
                      <m:r>
                        <a:rPr lang="en-US" altLang="zh-TW" b="1" i="1" smtClean="0">
                          <a:solidFill>
                            <a:srgbClr val="FF0000"/>
                          </a:solidFill>
                          <a:latin typeface="Cambria Math" panose="02040503050406030204" pitchFamily="18" charset="0"/>
                        </a:rPr>
                        <m:t>𝑺</m:t>
                      </m:r>
                      <m:d>
                        <m:dPr>
                          <m:ctrlPr>
                            <a:rPr lang="en-US" altLang="zh-TW" b="1" i="1" smtClean="0">
                              <a:solidFill>
                                <a:srgbClr val="FF0000"/>
                              </a:solidFill>
                              <a:latin typeface="Cambria Math" panose="02040503050406030204" pitchFamily="18" charset="0"/>
                            </a:rPr>
                          </m:ctrlPr>
                        </m:dPr>
                        <m:e>
                          <m:sSub>
                            <m:sSubPr>
                              <m:ctrlPr>
                                <a:rPr lang="en-US" altLang="zh-TW" b="1" i="1" smtClean="0">
                                  <a:solidFill>
                                    <a:srgbClr val="FF0000"/>
                                  </a:solidFill>
                                  <a:latin typeface="Cambria Math" panose="02040503050406030204" pitchFamily="18" charset="0"/>
                                </a:rPr>
                              </m:ctrlPr>
                            </m:sSubPr>
                            <m:e>
                              <m:r>
                                <a:rPr lang="en-US" altLang="zh-TW" b="1" i="1" smtClean="0">
                                  <a:solidFill>
                                    <a:srgbClr val="FF0000"/>
                                  </a:solidFill>
                                  <a:latin typeface="Cambria Math" panose="02040503050406030204" pitchFamily="18" charset="0"/>
                                </a:rPr>
                                <m:t>𝒕</m:t>
                              </m:r>
                            </m:e>
                            <m:sub>
                              <m:r>
                                <a:rPr lang="en-US" altLang="zh-TW" b="1" i="1" smtClean="0">
                                  <a:solidFill>
                                    <a:srgbClr val="FF0000"/>
                                  </a:solidFill>
                                  <a:latin typeface="Cambria Math" panose="02040503050406030204" pitchFamily="18" charset="0"/>
                                </a:rPr>
                                <m:t>𝒋</m:t>
                              </m:r>
                            </m:sub>
                          </m:sSub>
                          <m:r>
                            <a:rPr lang="en-US" altLang="zh-TW" b="1" i="1" smtClean="0">
                              <a:solidFill>
                                <a:srgbClr val="FF0000"/>
                              </a:solidFill>
                              <a:latin typeface="Cambria Math" panose="02040503050406030204" pitchFamily="18" charset="0"/>
                            </a:rPr>
                            <m:t>−</m:t>
                          </m:r>
                        </m:e>
                      </m:d>
                    </m:oMath>
                  </a14:m>
                  <a:r>
                    <a:rPr lang="zh-TW" altLang="en-US" b="1">
                      <a:solidFill>
                        <a:srgbClr val="FF0000"/>
                      </a:solidFill>
                    </a:rPr>
                    <a:t> </a:t>
                  </a:r>
                  <a:r>
                    <a:rPr lang="en-US" altLang="zh-TW" b="1">
                      <a:solidFill>
                        <a:srgbClr val="FF0000"/>
                      </a:solidFill>
                    </a:rPr>
                    <a:t>- </a:t>
                  </a:r>
                  <a14:m>
                    <m:oMath xmlns:m="http://schemas.openxmlformats.org/officeDocument/2006/math">
                      <m:sSub>
                        <m:sSubPr>
                          <m:ctrlPr>
                            <a:rPr lang="en-US" altLang="zh-TW" b="1" i="1" smtClean="0">
                              <a:solidFill>
                                <a:srgbClr val="FF0000"/>
                              </a:solidFill>
                              <a:latin typeface="Cambria Math" panose="02040503050406030204" pitchFamily="18" charset="0"/>
                            </a:rPr>
                          </m:ctrlPr>
                        </m:sSubPr>
                        <m:e>
                          <m:r>
                            <a:rPr lang="en-US" altLang="zh-TW" b="1" i="1" smtClean="0">
                              <a:solidFill>
                                <a:srgbClr val="FF0000"/>
                              </a:solidFill>
                              <a:latin typeface="Cambria Math" panose="02040503050406030204" pitchFamily="18" charset="0"/>
                            </a:rPr>
                            <m:t>𝒂</m:t>
                          </m:r>
                        </m:e>
                        <m:sub>
                          <m:r>
                            <a:rPr lang="en-US" altLang="zh-TW" b="1" i="1" smtClean="0">
                              <a:solidFill>
                                <a:srgbClr val="FF0000"/>
                              </a:solidFill>
                              <a:latin typeface="Cambria Math" panose="02040503050406030204" pitchFamily="18" charset="0"/>
                            </a:rPr>
                            <m:t>𝒋</m:t>
                          </m:r>
                        </m:sub>
                      </m:sSub>
                      <m:r>
                        <a:rPr lang="en-US" altLang="zh-TW" b="1" i="1" smtClean="0">
                          <a:solidFill>
                            <a:srgbClr val="FF0000"/>
                          </a:solidFill>
                          <a:latin typeface="Cambria Math" panose="02040503050406030204" pitchFamily="18" charset="0"/>
                        </a:rPr>
                        <m:t>𝑺</m:t>
                      </m:r>
                      <m:d>
                        <m:dPr>
                          <m:ctrlPr>
                            <a:rPr lang="en-US" altLang="zh-TW" b="1" i="1" smtClean="0">
                              <a:solidFill>
                                <a:srgbClr val="FF0000"/>
                              </a:solidFill>
                              <a:latin typeface="Cambria Math" panose="02040503050406030204" pitchFamily="18" charset="0"/>
                            </a:rPr>
                          </m:ctrlPr>
                        </m:dPr>
                        <m:e>
                          <m:sSub>
                            <m:sSubPr>
                              <m:ctrlPr>
                                <a:rPr lang="en-US" altLang="zh-TW" b="1" i="1" smtClean="0">
                                  <a:solidFill>
                                    <a:srgbClr val="FF0000"/>
                                  </a:solidFill>
                                  <a:latin typeface="Cambria Math" panose="02040503050406030204" pitchFamily="18" charset="0"/>
                                </a:rPr>
                              </m:ctrlPr>
                            </m:sSubPr>
                            <m:e>
                              <m:r>
                                <a:rPr lang="en-US" altLang="zh-TW" b="1" i="1" smtClean="0">
                                  <a:solidFill>
                                    <a:srgbClr val="FF0000"/>
                                  </a:solidFill>
                                  <a:latin typeface="Cambria Math" panose="02040503050406030204" pitchFamily="18" charset="0"/>
                                </a:rPr>
                                <m:t>𝒕</m:t>
                              </m:r>
                            </m:e>
                            <m:sub>
                              <m:r>
                                <a:rPr lang="en-US" altLang="zh-TW" b="1" i="1" smtClean="0">
                                  <a:solidFill>
                                    <a:srgbClr val="FF0000"/>
                                  </a:solidFill>
                                  <a:latin typeface="Cambria Math" panose="02040503050406030204" pitchFamily="18" charset="0"/>
                                </a:rPr>
                                <m:t>𝒋</m:t>
                              </m:r>
                            </m:sub>
                          </m:sSub>
                          <m:r>
                            <a:rPr lang="en-US" altLang="zh-TW" b="1" i="1" smtClean="0">
                              <a:solidFill>
                                <a:srgbClr val="FF0000"/>
                              </a:solidFill>
                              <a:latin typeface="Cambria Math" panose="02040503050406030204" pitchFamily="18" charset="0"/>
                            </a:rPr>
                            <m:t>−</m:t>
                          </m:r>
                        </m:e>
                      </m:d>
                    </m:oMath>
                  </a14:m>
                  <a:r>
                    <a:rPr lang="zh-TW" altLang="en-US" b="1">
                      <a:solidFill>
                        <a:srgbClr val="FF0000"/>
                      </a:solidFill>
                    </a:rPr>
                    <a:t> </a:t>
                  </a:r>
                  <a:r>
                    <a:rPr lang="en-US" altLang="zh-TW" b="1">
                      <a:solidFill>
                        <a:srgbClr val="FF0000"/>
                      </a:solidFill>
                    </a:rPr>
                    <a:t>= </a:t>
                  </a:r>
                  <a14:m>
                    <m:oMath xmlns:m="http://schemas.openxmlformats.org/officeDocument/2006/math">
                      <m:d>
                        <m:dPr>
                          <m:ctrlPr>
                            <a:rPr lang="en-US" altLang="zh-TW" b="1" i="1" smtClean="0">
                              <a:solidFill>
                                <a:srgbClr val="FF0000"/>
                              </a:solidFill>
                              <a:latin typeface="Cambria Math" panose="02040503050406030204" pitchFamily="18" charset="0"/>
                            </a:rPr>
                          </m:ctrlPr>
                        </m:dPr>
                        <m:e>
                          <m:r>
                            <a:rPr lang="en-US" altLang="zh-TW" b="1" i="0" smtClean="0">
                              <a:solidFill>
                                <a:srgbClr val="FF0000"/>
                              </a:solidFill>
                              <a:latin typeface="Cambria Math" panose="02040503050406030204" pitchFamily="18" charset="0"/>
                            </a:rPr>
                            <m:t>𝟏</m:t>
                          </m:r>
                          <m:r>
                            <a:rPr lang="en-US" altLang="zh-TW" b="1" i="0" smtClean="0">
                              <a:solidFill>
                                <a:srgbClr val="FF0000"/>
                              </a:solidFill>
                              <a:latin typeface="Cambria Math" panose="02040503050406030204" pitchFamily="18" charset="0"/>
                            </a:rPr>
                            <m:t>−</m:t>
                          </m:r>
                          <m:sSub>
                            <m:sSubPr>
                              <m:ctrlPr>
                                <a:rPr lang="en-US" altLang="zh-TW" b="1" i="1" smtClean="0">
                                  <a:solidFill>
                                    <a:srgbClr val="FF0000"/>
                                  </a:solidFill>
                                  <a:latin typeface="Cambria Math" panose="02040503050406030204" pitchFamily="18" charset="0"/>
                                </a:rPr>
                              </m:ctrlPr>
                            </m:sSubPr>
                            <m:e>
                              <m:r>
                                <a:rPr lang="en-US" altLang="zh-TW" b="1" i="1" smtClean="0">
                                  <a:solidFill>
                                    <a:srgbClr val="FF0000"/>
                                  </a:solidFill>
                                  <a:latin typeface="Cambria Math" panose="02040503050406030204" pitchFamily="18" charset="0"/>
                                </a:rPr>
                                <m:t>𝒂</m:t>
                              </m:r>
                            </m:e>
                            <m:sub>
                              <m:r>
                                <a:rPr lang="en-US" altLang="zh-TW" b="1" i="1" smtClean="0">
                                  <a:solidFill>
                                    <a:srgbClr val="FF0000"/>
                                  </a:solidFill>
                                  <a:latin typeface="Cambria Math" panose="02040503050406030204" pitchFamily="18" charset="0"/>
                                </a:rPr>
                                <m:t>𝒋</m:t>
                              </m:r>
                            </m:sub>
                          </m:sSub>
                        </m:e>
                      </m:d>
                      <m:r>
                        <a:rPr lang="en-US" altLang="zh-TW" b="1" i="1" smtClean="0">
                          <a:solidFill>
                            <a:srgbClr val="FF0000"/>
                          </a:solidFill>
                          <a:latin typeface="Cambria Math" panose="02040503050406030204" pitchFamily="18" charset="0"/>
                        </a:rPr>
                        <m:t>𝑺</m:t>
                      </m:r>
                      <m:d>
                        <m:dPr>
                          <m:ctrlPr>
                            <a:rPr lang="en-US" altLang="zh-TW" b="1" i="1" smtClean="0">
                              <a:solidFill>
                                <a:srgbClr val="FF0000"/>
                              </a:solidFill>
                              <a:latin typeface="Cambria Math" panose="02040503050406030204" pitchFamily="18" charset="0"/>
                            </a:rPr>
                          </m:ctrlPr>
                        </m:dPr>
                        <m:e>
                          <m:sSub>
                            <m:sSubPr>
                              <m:ctrlPr>
                                <a:rPr lang="en-US" altLang="zh-TW" b="1" i="1" smtClean="0">
                                  <a:solidFill>
                                    <a:srgbClr val="FF0000"/>
                                  </a:solidFill>
                                  <a:latin typeface="Cambria Math" panose="02040503050406030204" pitchFamily="18" charset="0"/>
                                </a:rPr>
                              </m:ctrlPr>
                            </m:sSubPr>
                            <m:e>
                              <m:r>
                                <a:rPr lang="en-US" altLang="zh-TW" b="1" i="1" smtClean="0">
                                  <a:solidFill>
                                    <a:srgbClr val="FF0000"/>
                                  </a:solidFill>
                                  <a:latin typeface="Cambria Math" panose="02040503050406030204" pitchFamily="18" charset="0"/>
                                </a:rPr>
                                <m:t>𝒕</m:t>
                              </m:r>
                            </m:e>
                            <m:sub>
                              <m:r>
                                <a:rPr lang="en-US" altLang="zh-TW" b="1" i="1" smtClean="0">
                                  <a:solidFill>
                                    <a:srgbClr val="FF0000"/>
                                  </a:solidFill>
                                  <a:latin typeface="Cambria Math" panose="02040503050406030204" pitchFamily="18" charset="0"/>
                                </a:rPr>
                                <m:t>𝒋</m:t>
                              </m:r>
                            </m:sub>
                          </m:sSub>
                          <m:r>
                            <a:rPr lang="en-US" altLang="zh-TW" b="1" i="1" smtClean="0">
                              <a:solidFill>
                                <a:srgbClr val="FF0000"/>
                              </a:solidFill>
                              <a:latin typeface="Cambria Math" panose="02040503050406030204" pitchFamily="18" charset="0"/>
                            </a:rPr>
                            <m:t>−</m:t>
                          </m:r>
                        </m:e>
                      </m:d>
                    </m:oMath>
                  </a14:m>
                  <a:r>
                    <a:rPr lang="en-US" altLang="zh-TW" b="1">
                      <a:solidFill>
                        <a:srgbClr val="FF0000"/>
                      </a:solidFill>
                    </a:rPr>
                    <a:t>)</a:t>
                  </a:r>
                </a:p>
              </p:txBody>
            </p:sp>
          </mc:Choice>
          <mc:Fallback xmlns="">
            <p:sp>
              <p:nvSpPr>
                <p:cNvPr id="13" name="文字方塊 12">
                  <a:extLst>
                    <a:ext uri="{FF2B5EF4-FFF2-40B4-BE49-F238E27FC236}">
                      <a16:creationId xmlns:a16="http://schemas.microsoft.com/office/drawing/2014/main" id="{BCF64A66-428A-40E7-83C5-53C17B60BB99}"/>
                    </a:ext>
                  </a:extLst>
                </p:cNvPr>
                <p:cNvSpPr txBox="1">
                  <a:spLocks noRot="1" noChangeAspect="1" noMove="1" noResize="1" noEditPoints="1" noAdjustHandles="1" noChangeArrowheads="1" noChangeShapeType="1" noTextEdit="1"/>
                </p:cNvSpPr>
                <p:nvPr/>
              </p:nvSpPr>
              <p:spPr>
                <a:xfrm>
                  <a:off x="7259266" y="3533130"/>
                  <a:ext cx="4734939" cy="536557"/>
                </a:xfrm>
                <a:prstGeom prst="rect">
                  <a:avLst/>
                </a:prstGeom>
                <a:blipFill>
                  <a:blip r:embed="rId5"/>
                  <a:stretch>
                    <a:fillRect l="-1158" r="-386" b="-12500"/>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54012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D7283D9E-D4FE-4DFD-B416-25F5B2DF9CB9}"/>
                  </a:ext>
                </a:extLst>
              </p:cNvPr>
              <p:cNvSpPr>
                <a:spLocks noGrp="1"/>
              </p:cNvSpPr>
              <p:nvPr>
                <p:ph idx="1"/>
              </p:nvPr>
            </p:nvSpPr>
            <p:spPr>
              <a:xfrm>
                <a:off x="838200" y="787907"/>
                <a:ext cx="10515600" cy="6070093"/>
              </a:xfrm>
            </p:spPr>
            <p:txBody>
              <a:bodyPr>
                <a:normAutofit/>
              </a:bodyPr>
              <a:lstStyle/>
              <a:p>
                <a:pPr>
                  <a:lnSpc>
                    <a:spcPct val="150000"/>
                  </a:lnSpc>
                </a:pPr>
                <a:r>
                  <a:rPr lang="en-US" altLang="zh-TW"/>
                  <a:t>Consider an American call </a:t>
                </a:r>
                <a:r>
                  <a:rPr lang="en-US" altLang="zh-TW" b="1">
                    <a:solidFill>
                      <a:srgbClr val="FF0000"/>
                    </a:solidFill>
                  </a:rPr>
                  <a:t>expiring at time T </a:t>
                </a:r>
                <a:r>
                  <a:rPr lang="en-US" altLang="zh-TW" b="1"/>
                  <a:t>with </a:t>
                </a:r>
                <a:r>
                  <a:rPr lang="en-US" altLang="zh-TW" b="1">
                    <a:solidFill>
                      <a:srgbClr val="FF0000"/>
                    </a:solidFill>
                  </a:rPr>
                  <a:t>strike price K</a:t>
                </a:r>
                <a:endParaRPr lang="en-US" altLang="zh-TW"/>
              </a:p>
              <a:p>
                <a:pPr>
                  <a:lnSpc>
                    <a:spcPct val="150000"/>
                  </a:lnSpc>
                </a:pPr>
                <a:r>
                  <a:rPr lang="en-US" altLang="zh-TW"/>
                  <a:t>For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𝑇</m:t>
                    </m:r>
                  </m:oMath>
                </a14:m>
                <a:r>
                  <a:rPr lang="en-US" altLang="zh-TW"/>
                  <a:t>, the discounted asset price </a:t>
                </a:r>
                <a14:m>
                  <m:oMath xmlns:m="http://schemas.openxmlformats.org/officeDocument/2006/math">
                    <m:sSup>
                      <m:sSupPr>
                        <m:ctrlPr>
                          <a:rPr lang="en-US" altLang="zh-TW" b="0" i="1" smtClean="0">
                            <a:latin typeface="Cambria Math" panose="02040503050406030204" pitchFamily="18" charset="0"/>
                          </a:rPr>
                        </m:ctrlPr>
                      </m:sSupPr>
                      <m:e>
                        <m:r>
                          <a:rPr lang="en-US" altLang="zh-TW" i="1" smtClean="0">
                            <a:latin typeface="Cambria Math" panose="02040503050406030204" pitchFamily="18" charset="0"/>
                          </a:rPr>
                          <m:t>𝑒</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𝑟𝑡</m:t>
                        </m:r>
                      </m:sup>
                    </m:sSup>
                    <m:r>
                      <a:rPr lang="en-US" altLang="zh-TW" i="1" smtClean="0">
                        <a:latin typeface="Cambria Math" panose="02040503050406030204" pitchFamily="18" charset="0"/>
                      </a:rPr>
                      <m:t>𝑠</m:t>
                    </m:r>
                    <m:r>
                      <a:rPr lang="en-US" altLang="zh-TW" i="1" smtClean="0">
                        <a:latin typeface="Cambria Math" panose="02040503050406030204" pitchFamily="18" charset="0"/>
                      </a:rPr>
                      <m:t>(</m:t>
                    </m:r>
                    <m:r>
                      <a:rPr lang="en-US" altLang="zh-TW" i="1" smtClean="0">
                        <a:latin typeface="Cambria Math" panose="02040503050406030204" pitchFamily="18" charset="0"/>
                      </a:rPr>
                      <m:t>𝑡</m:t>
                    </m:r>
                    <m:r>
                      <a:rPr lang="en-US" altLang="zh-TW" i="1" smtClean="0">
                        <a:latin typeface="Cambria Math" panose="02040503050406030204" pitchFamily="18" charset="0"/>
                      </a:rPr>
                      <m:t>)</m:t>
                    </m:r>
                  </m:oMath>
                </a14:m>
                <a:r>
                  <a:rPr lang="en-US" altLang="zh-TW"/>
                  <a:t> is a martingale under </a:t>
                </a:r>
                <a14:m>
                  <m:oMath xmlns:m="http://schemas.openxmlformats.org/officeDocument/2006/math">
                    <m:acc>
                      <m:accPr>
                        <m:chr m:val="̃"/>
                        <m:ctrlPr>
                          <a:rPr lang="en-US" altLang="zh-TW" i="1" smtClean="0">
                            <a:solidFill>
                              <a:srgbClr val="836967"/>
                            </a:solidFill>
                            <a:latin typeface="Cambria Math" panose="02040503050406030204" pitchFamily="18" charset="0"/>
                          </a:rPr>
                        </m:ctrlPr>
                      </m:accPr>
                      <m:e>
                        <m:r>
                          <a:rPr lang="en-US" altLang="zh-TW" i="1" smtClean="0">
                            <a:latin typeface="Cambria Math" panose="02040503050406030204" pitchFamily="18" charset="0"/>
                          </a:rPr>
                          <m:t>ℙ</m:t>
                        </m:r>
                      </m:e>
                    </m:acc>
                  </m:oMath>
                </a14:m>
                <a:endParaRPr lang="en-US" altLang="zh-TW"/>
              </a:p>
              <a:p>
                <a:pPr marL="0" indent="0">
                  <a:lnSpc>
                    <a:spcPct val="150000"/>
                  </a:lnSpc>
                  <a:buNone/>
                </a:pPr>
                <a:endParaRPr lang="en-US" altLang="zh-TW"/>
              </a:p>
              <a:p>
                <a:pPr>
                  <a:lnSpc>
                    <a:spcPct val="150000"/>
                  </a:lnSpc>
                </a:pPr>
                <a:r>
                  <a:rPr lang="en-US" altLang="zh-TW"/>
                  <a:t>For all </a:t>
                </a:r>
                <a14:m>
                  <m:oMath xmlns:m="http://schemas.openxmlformats.org/officeDocument/2006/math">
                    <m:r>
                      <a:rPr lang="en-US" altLang="zh-TW" i="1" smtClean="0">
                        <a:latin typeface="Cambria Math" panose="02040503050406030204" pitchFamily="18" charset="0"/>
                      </a:rPr>
                      <m:t>𝑡</m:t>
                    </m:r>
                    <m:r>
                      <a:rPr lang="en-US" altLang="zh-TW" i="1" smtClean="0">
                        <a:latin typeface="Cambria Math" panose="02040503050406030204" pitchFamily="18" charset="0"/>
                      </a:rPr>
                      <m:t>∈</m:t>
                    </m:r>
                    <m:d>
                      <m:dPr>
                        <m:begChr m:val="["/>
                        <m:endChr m:val="]"/>
                        <m:ctrlPr>
                          <a:rPr lang="en-US" altLang="zh-TW" i="1" smtClean="0">
                            <a:solidFill>
                              <a:srgbClr val="836967"/>
                            </a:solidFill>
                            <a:latin typeface="Cambria Math" panose="02040503050406030204" pitchFamily="18" charset="0"/>
                          </a:rPr>
                        </m:ctrlPr>
                      </m:dPr>
                      <m:e>
                        <m:sSub>
                          <m:sSubPr>
                            <m:ctrlPr>
                              <a:rPr lang="en-US" altLang="zh-TW" i="1" smtClean="0">
                                <a:solidFill>
                                  <a:srgbClr val="836967"/>
                                </a:solidFill>
                                <a:latin typeface="Cambria Math" panose="02040503050406030204" pitchFamily="18" charset="0"/>
                              </a:rPr>
                            </m:ctrlPr>
                          </m:sSubPr>
                          <m:e>
                            <m:r>
                              <a:rPr lang="en-US" altLang="zh-TW" i="1" smtClean="0">
                                <a:latin typeface="Cambria Math" panose="02040503050406030204" pitchFamily="18" charset="0"/>
                              </a:rPr>
                              <m:t>𝑡</m:t>
                            </m:r>
                          </m:e>
                          <m:sub>
                            <m:r>
                              <a:rPr lang="en-US" altLang="zh-TW" i="1" smtClean="0">
                                <a:latin typeface="Cambria Math" panose="02040503050406030204" pitchFamily="18" charset="0"/>
                              </a:rPr>
                              <m:t>𝑛</m:t>
                            </m:r>
                          </m:sub>
                        </m:sSub>
                        <m:r>
                          <a:rPr lang="en-US" altLang="zh-TW" i="1" smtClean="0">
                            <a:latin typeface="Cambria Math" panose="02040503050406030204" pitchFamily="18" charset="0"/>
                          </a:rPr>
                          <m:t>,</m:t>
                        </m:r>
                        <m:r>
                          <a:rPr lang="en-US" altLang="zh-TW" i="1" smtClean="0">
                            <a:latin typeface="Cambria Math" panose="02040503050406030204" pitchFamily="18" charset="0"/>
                          </a:rPr>
                          <m:t>𝑇</m:t>
                        </m:r>
                      </m:e>
                    </m:d>
                  </m:oMath>
                </a14:m>
                <a:r>
                  <a:rPr lang="en-US" altLang="zh-TW"/>
                  <a:t>, the price of the European call at time </a:t>
                </a:r>
                <a14:m>
                  <m:oMath xmlns:m="http://schemas.openxmlformats.org/officeDocument/2006/math">
                    <m:r>
                      <a:rPr lang="en-US" altLang="zh-TW" b="0" i="1" smtClean="0">
                        <a:latin typeface="Cambria Math" panose="02040503050406030204" pitchFamily="18" charset="0"/>
                      </a:rPr>
                      <m:t>𝑡</m:t>
                    </m:r>
                  </m:oMath>
                </a14:m>
                <a:r>
                  <a:rPr lang="en-US" altLang="zh-TW"/>
                  <a:t>, is greater than the intrinsic value of the American call, </a:t>
                </a:r>
                <a14:m>
                  <m:oMath xmlns:m="http://schemas.openxmlformats.org/officeDocument/2006/math">
                    <m:sSup>
                      <m:sSupPr>
                        <m:ctrlPr>
                          <a:rPr lang="en-US" altLang="zh-TW" b="0" i="1" smtClean="0">
                            <a:latin typeface="Cambria Math" panose="02040503050406030204" pitchFamily="18" charset="0"/>
                          </a:rPr>
                        </m:ctrlPr>
                      </m:sSupPr>
                      <m:e>
                        <m:d>
                          <m:dPr>
                            <m:ctrlPr>
                              <a:rPr lang="en-US" altLang="zh-TW" b="0" i="1" smtClean="0">
                                <a:latin typeface="Cambria Math" panose="02040503050406030204" pitchFamily="18" charset="0"/>
                              </a:rPr>
                            </m:ctrlPr>
                          </m:dPr>
                          <m:e>
                            <m:r>
                              <m:rPr>
                                <m:sty m:val="p"/>
                              </m:rPr>
                              <a:rPr lang="en-US" altLang="zh-TW" b="0" i="0" smtClean="0">
                                <a:latin typeface="Cambria Math" panose="02040503050406030204" pitchFamily="18" charset="0"/>
                              </a:rPr>
                              <m:t>S</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𝑡</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𝐾</m:t>
                            </m:r>
                          </m:e>
                        </m:d>
                      </m:e>
                      <m:sup>
                        <m:r>
                          <a:rPr lang="en-US" altLang="zh-TW" b="0" i="1" smtClean="0">
                            <a:latin typeface="Cambria Math" panose="02040503050406030204" pitchFamily="18" charset="0"/>
                          </a:rPr>
                          <m:t>+</m:t>
                        </m:r>
                      </m:sup>
                    </m:sSup>
                  </m:oMath>
                </a14:m>
                <a:br>
                  <a:rPr lang="en-US" altLang="zh-TW"/>
                </a:br>
                <a:endParaRPr lang="zh-TW" altLang="en-US"/>
              </a:p>
            </p:txBody>
          </p:sp>
        </mc:Choice>
        <mc:Fallback>
          <p:sp>
            <p:nvSpPr>
              <p:cNvPr id="3" name="內容版面配置區 2">
                <a:extLst>
                  <a:ext uri="{FF2B5EF4-FFF2-40B4-BE49-F238E27FC236}">
                    <a16:creationId xmlns:a16="http://schemas.microsoft.com/office/drawing/2014/main" id="{D7283D9E-D4FE-4DFD-B416-25F5B2DF9CB9}"/>
                  </a:ext>
                </a:extLst>
              </p:cNvPr>
              <p:cNvSpPr>
                <a:spLocks noGrp="1" noRot="1" noChangeAspect="1" noMove="1" noResize="1" noEditPoints="1" noAdjustHandles="1" noChangeArrowheads="1" noChangeShapeType="1" noTextEdit="1"/>
              </p:cNvSpPr>
              <p:nvPr>
                <p:ph idx="1"/>
              </p:nvPr>
            </p:nvSpPr>
            <p:spPr>
              <a:xfrm>
                <a:off x="838200" y="787907"/>
                <a:ext cx="10515600" cy="6070093"/>
              </a:xfrm>
              <a:blipFill>
                <a:blip r:embed="rId3"/>
                <a:stretch>
                  <a:fillRect l="-1043" r="-1507"/>
                </a:stretch>
              </a:blipFill>
            </p:spPr>
            <p:txBody>
              <a:bodyPr/>
              <a:lstStyle/>
              <a:p>
                <a:r>
                  <a:rPr lang="zh-TW" altLang="en-US">
                    <a:noFill/>
                  </a:rPr>
                  <a:t> </a:t>
                </a:r>
              </a:p>
            </p:txBody>
          </p:sp>
        </mc:Fallback>
      </mc:AlternateContent>
      <p:pic>
        <p:nvPicPr>
          <p:cNvPr id="7" name="圖片 6">
            <a:extLst>
              <a:ext uri="{FF2B5EF4-FFF2-40B4-BE49-F238E27FC236}">
                <a16:creationId xmlns:a16="http://schemas.microsoft.com/office/drawing/2014/main" id="{E28A16E2-3542-4DB6-B255-279A8F5C8ECA}"/>
              </a:ext>
            </a:extLst>
          </p:cNvPr>
          <p:cNvPicPr>
            <a:picLocks noChangeAspect="1"/>
          </p:cNvPicPr>
          <p:nvPr/>
        </p:nvPicPr>
        <p:blipFill>
          <a:blip r:embed="rId4"/>
          <a:stretch>
            <a:fillRect/>
          </a:stretch>
        </p:blipFill>
        <p:spPr>
          <a:xfrm>
            <a:off x="2209257" y="3016823"/>
            <a:ext cx="7773485" cy="724001"/>
          </a:xfrm>
          <a:prstGeom prst="rect">
            <a:avLst/>
          </a:prstGeom>
          <a:ln w="19050">
            <a:solidFill>
              <a:schemeClr val="tx1"/>
            </a:solidFill>
          </a:ln>
        </p:spPr>
      </p:pic>
      <p:pic>
        <p:nvPicPr>
          <p:cNvPr id="9" name="圖片 8">
            <a:extLst>
              <a:ext uri="{FF2B5EF4-FFF2-40B4-BE49-F238E27FC236}">
                <a16:creationId xmlns:a16="http://schemas.microsoft.com/office/drawing/2014/main" id="{FE7423D4-BCED-4ECF-B512-2CB7724386D8}"/>
              </a:ext>
            </a:extLst>
          </p:cNvPr>
          <p:cNvPicPr>
            <a:picLocks noChangeAspect="1"/>
          </p:cNvPicPr>
          <p:nvPr/>
        </p:nvPicPr>
        <p:blipFill>
          <a:blip r:embed="rId5"/>
          <a:stretch>
            <a:fillRect/>
          </a:stretch>
        </p:blipFill>
        <p:spPr>
          <a:xfrm>
            <a:off x="3642970" y="5269681"/>
            <a:ext cx="4906060" cy="724001"/>
          </a:xfrm>
          <a:prstGeom prst="rect">
            <a:avLst/>
          </a:prstGeom>
          <a:ln w="19050">
            <a:solidFill>
              <a:schemeClr val="tx1"/>
            </a:solidFill>
          </a:ln>
        </p:spPr>
      </p:pic>
      <p:cxnSp>
        <p:nvCxnSpPr>
          <p:cNvPr id="13" name="接點: 肘形 12">
            <a:extLst>
              <a:ext uri="{FF2B5EF4-FFF2-40B4-BE49-F238E27FC236}">
                <a16:creationId xmlns:a16="http://schemas.microsoft.com/office/drawing/2014/main" id="{C5EB8D3B-D0C9-4210-9538-79B0B1D63C8C}"/>
              </a:ext>
            </a:extLst>
          </p:cNvPr>
          <p:cNvCxnSpPr>
            <a:cxnSpLocks/>
            <a:stCxn id="9" idx="1"/>
            <a:endCxn id="7" idx="1"/>
          </p:cNvCxnSpPr>
          <p:nvPr/>
        </p:nvCxnSpPr>
        <p:spPr>
          <a:xfrm rot="10800000">
            <a:off x="2209258" y="3378824"/>
            <a:ext cx="1433713" cy="2252858"/>
          </a:xfrm>
          <a:prstGeom prst="bentConnector3">
            <a:avLst>
              <a:gd name="adj1" fmla="val 198482"/>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接點 17">
            <a:extLst>
              <a:ext uri="{FF2B5EF4-FFF2-40B4-BE49-F238E27FC236}">
                <a16:creationId xmlns:a16="http://schemas.microsoft.com/office/drawing/2014/main" id="{AD0CC55A-A9A1-473A-AE2F-01BED4DCE179}"/>
              </a:ext>
            </a:extLst>
          </p:cNvPr>
          <p:cNvCxnSpPr/>
          <p:nvPr/>
        </p:nvCxnSpPr>
        <p:spPr>
          <a:xfrm>
            <a:off x="5758774" y="3579761"/>
            <a:ext cx="149806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線接點 18">
            <a:extLst>
              <a:ext uri="{FF2B5EF4-FFF2-40B4-BE49-F238E27FC236}">
                <a16:creationId xmlns:a16="http://schemas.microsoft.com/office/drawing/2014/main" id="{B52FF5E1-9080-4447-8A94-62790034FEAB}"/>
              </a:ext>
            </a:extLst>
          </p:cNvPr>
          <p:cNvCxnSpPr/>
          <p:nvPr/>
        </p:nvCxnSpPr>
        <p:spPr>
          <a:xfrm>
            <a:off x="9233712" y="5011747"/>
            <a:ext cx="149806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A1653171-8780-4883-BD19-C92B0E80D6ED}"/>
              </a:ext>
            </a:extLst>
          </p:cNvPr>
          <p:cNvSpPr txBox="1"/>
          <p:nvPr/>
        </p:nvSpPr>
        <p:spPr>
          <a:xfrm>
            <a:off x="3099955" y="6160113"/>
            <a:ext cx="5992090" cy="369332"/>
          </a:xfrm>
          <a:prstGeom prst="rect">
            <a:avLst/>
          </a:prstGeom>
          <a:noFill/>
        </p:spPr>
        <p:txBody>
          <a:bodyPr wrap="none" rtlCol="0">
            <a:spAutoFit/>
          </a:bodyPr>
          <a:lstStyle/>
          <a:p>
            <a:r>
              <a:rPr lang="en-US" altLang="zh-TW" b="1">
                <a:solidFill>
                  <a:srgbClr val="FF0000"/>
                </a:solidFill>
              </a:rPr>
              <a:t>The early exercise feature of the American call is worthless</a:t>
            </a:r>
            <a:endParaRPr lang="zh-TW" altLang="en-US" b="1">
              <a:solidFill>
                <a:srgbClr val="FF0000"/>
              </a:solidFill>
            </a:endParaRPr>
          </a:p>
        </p:txBody>
      </p:sp>
      <p:pic>
        <p:nvPicPr>
          <p:cNvPr id="22" name="圖片 21">
            <a:extLst>
              <a:ext uri="{FF2B5EF4-FFF2-40B4-BE49-F238E27FC236}">
                <a16:creationId xmlns:a16="http://schemas.microsoft.com/office/drawing/2014/main" id="{15D0DE12-FCA9-48DD-BC09-9308AAE652A6}"/>
              </a:ext>
            </a:extLst>
          </p:cNvPr>
          <p:cNvPicPr>
            <a:picLocks noChangeAspect="1"/>
          </p:cNvPicPr>
          <p:nvPr/>
        </p:nvPicPr>
        <p:blipFill>
          <a:blip r:embed="rId6"/>
          <a:stretch>
            <a:fillRect/>
          </a:stretch>
        </p:blipFill>
        <p:spPr>
          <a:xfrm>
            <a:off x="5612860" y="1088172"/>
            <a:ext cx="6579140" cy="1797453"/>
          </a:xfrm>
          <a:prstGeom prst="rect">
            <a:avLst/>
          </a:prstGeom>
        </p:spPr>
      </p:pic>
    </p:spTree>
    <p:extLst>
      <p:ext uri="{BB962C8B-B14F-4D97-AF65-F5344CB8AC3E}">
        <p14:creationId xmlns:p14="http://schemas.microsoft.com/office/powerpoint/2010/main" val="7906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C44FF3F-A6F9-4627-B0A7-0880FEE09998}"/>
                  </a:ext>
                </a:extLst>
              </p:cNvPr>
              <p:cNvSpPr>
                <a:spLocks noGrp="1"/>
              </p:cNvSpPr>
              <p:nvPr>
                <p:ph idx="1"/>
              </p:nvPr>
            </p:nvSpPr>
            <p:spPr>
              <a:xfrm>
                <a:off x="838200" y="352424"/>
                <a:ext cx="10703560" cy="5967095"/>
              </a:xfrm>
            </p:spPr>
            <p:txBody>
              <a:bodyPr/>
              <a:lstStyle/>
              <a:p>
                <a:pPr marL="0" indent="0">
                  <a:lnSpc>
                    <a:spcPct val="150000"/>
                  </a:lnSpc>
                  <a:buNone/>
                </a:pPr>
                <a:r>
                  <a:rPr lang="en-US" altLang="zh-TW"/>
                  <a:t>The prices at time t of the European and American calls agree for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𝑇</m:t>
                    </m:r>
                    <m:r>
                      <a:rPr lang="en-US" altLang="zh-TW" b="0" i="1" smtClean="0">
                        <a:latin typeface="Cambria Math" panose="02040503050406030204" pitchFamily="18" charset="0"/>
                      </a:rPr>
                      <m:t>.</m:t>
                    </m:r>
                  </m:oMath>
                </a14:m>
                <a:r>
                  <a:rPr lang="zh-TW" altLang="en-US"/>
                  <a:t> </a:t>
                </a:r>
                <a:r>
                  <a:rPr lang="en-US" altLang="zh-TW"/>
                  <a:t>This price is given by the Black-Scholes-Merton formula</a:t>
                </a:r>
                <a:endParaRPr lang="zh-TW" altLang="en-US"/>
              </a:p>
            </p:txBody>
          </p:sp>
        </mc:Choice>
        <mc:Fallback xmlns="">
          <p:sp>
            <p:nvSpPr>
              <p:cNvPr id="3" name="內容版面配置區 2">
                <a:extLst>
                  <a:ext uri="{FF2B5EF4-FFF2-40B4-BE49-F238E27FC236}">
                    <a16:creationId xmlns:a16="http://schemas.microsoft.com/office/drawing/2014/main" id="{DC44FF3F-A6F9-4627-B0A7-0880FEE09998}"/>
                  </a:ext>
                </a:extLst>
              </p:cNvPr>
              <p:cNvSpPr>
                <a:spLocks noGrp="1" noRot="1" noChangeAspect="1" noMove="1" noResize="1" noEditPoints="1" noAdjustHandles="1" noChangeArrowheads="1" noChangeShapeType="1" noTextEdit="1"/>
              </p:cNvSpPr>
              <p:nvPr>
                <p:ph idx="1"/>
              </p:nvPr>
            </p:nvSpPr>
            <p:spPr>
              <a:xfrm>
                <a:off x="838200" y="352424"/>
                <a:ext cx="10703560" cy="5967095"/>
              </a:xfrm>
              <a:blipFill>
                <a:blip r:embed="rId3"/>
                <a:stretch>
                  <a:fillRect l="-1197"/>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528B6B02-1F9B-45A9-9AB2-32DD1733A11C}"/>
              </a:ext>
            </a:extLst>
          </p:cNvPr>
          <p:cNvPicPr>
            <a:picLocks noChangeAspect="1"/>
          </p:cNvPicPr>
          <p:nvPr/>
        </p:nvPicPr>
        <p:blipFill>
          <a:blip r:embed="rId4"/>
          <a:stretch>
            <a:fillRect/>
          </a:stretch>
        </p:blipFill>
        <p:spPr>
          <a:xfrm>
            <a:off x="2009204" y="1939426"/>
            <a:ext cx="8173591" cy="1581371"/>
          </a:xfrm>
          <a:prstGeom prst="rect">
            <a:avLst/>
          </a:prstGeom>
          <a:ln w="19050">
            <a:solidFill>
              <a:schemeClr val="tx1"/>
            </a:solidFill>
          </a:ln>
        </p:spPr>
      </p:pic>
      <p:cxnSp>
        <p:nvCxnSpPr>
          <p:cNvPr id="7" name="直線接點 6">
            <a:extLst>
              <a:ext uri="{FF2B5EF4-FFF2-40B4-BE49-F238E27FC236}">
                <a16:creationId xmlns:a16="http://schemas.microsoft.com/office/drawing/2014/main" id="{69D9CF25-6194-4A98-8560-335517605536}"/>
              </a:ext>
            </a:extLst>
          </p:cNvPr>
          <p:cNvCxnSpPr/>
          <p:nvPr/>
        </p:nvCxnSpPr>
        <p:spPr>
          <a:xfrm>
            <a:off x="921327" y="1643974"/>
            <a:ext cx="1681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29979A93-EBB5-4B11-AF3F-D03FDE4194A5}"/>
                  </a:ext>
                </a:extLst>
              </p:cNvPr>
              <p:cNvSpPr txBox="1"/>
              <p:nvPr/>
            </p:nvSpPr>
            <p:spPr>
              <a:xfrm>
                <a:off x="838199" y="3672830"/>
                <a:ext cx="10515600" cy="2607573"/>
              </a:xfrm>
              <a:prstGeom prst="rect">
                <a:avLst/>
              </a:prstGeom>
              <a:noFill/>
            </p:spPr>
            <p:txBody>
              <a:bodyPr wrap="square">
                <a:spAutoFit/>
              </a:bodyPr>
              <a:lstStyle/>
              <a:p>
                <a:pPr>
                  <a:lnSpc>
                    <a:spcPct val="150000"/>
                  </a:lnSpc>
                </a:pPr>
                <a:r>
                  <a:rPr lang="en-US" altLang="zh-TW" sz="2800"/>
                  <a:t>Although one cannot simply substitute </a:t>
                </a:r>
                <a14:m>
                  <m:oMath xmlns:m="http://schemas.openxmlformats.org/officeDocument/2006/math">
                    <m:r>
                      <a:rPr lang="en-US" altLang="zh-TW" sz="2800" i="1" smtClean="0">
                        <a:latin typeface="Cambria Math" panose="02040503050406030204" pitchFamily="18" charset="0"/>
                      </a:rPr>
                      <m:t>𝑥</m:t>
                    </m:r>
                    <m:r>
                      <a:rPr lang="en-US" altLang="zh-TW" sz="2800" i="1" smtClean="0">
                        <a:latin typeface="Cambria Math" panose="02040503050406030204" pitchFamily="18" charset="0"/>
                      </a:rPr>
                      <m:t> = 0 </m:t>
                    </m:r>
                  </m:oMath>
                </a14:m>
                <a:r>
                  <a:rPr lang="en-US" altLang="zh-TW" sz="2800"/>
                  <a:t>into (8.5.14), we have </a:t>
                </a:r>
                <a14:m>
                  <m:oMath xmlns:m="http://schemas.openxmlformats.org/officeDocument/2006/math">
                    <m:r>
                      <a:rPr lang="en-US" altLang="zh-TW" sz="2800" i="1" smtClean="0">
                        <a:latin typeface="Cambria Math" panose="02040503050406030204" pitchFamily="18" charset="0"/>
                      </a:rPr>
                      <m:t>𝑐</m:t>
                    </m:r>
                    <m:r>
                      <a:rPr lang="en-US" altLang="zh-TW" sz="2800" i="1" smtClean="0">
                        <a:latin typeface="Cambria Math" panose="02040503050406030204" pitchFamily="18" charset="0"/>
                      </a:rPr>
                      <m:t>(</m:t>
                    </m:r>
                    <m:r>
                      <a:rPr lang="en-US" altLang="zh-TW" sz="2800" i="1" smtClean="0">
                        <a:latin typeface="Cambria Math" panose="02040503050406030204" pitchFamily="18" charset="0"/>
                      </a:rPr>
                      <m:t>𝑡</m:t>
                    </m:r>
                    <m:r>
                      <a:rPr lang="en-US" altLang="zh-TW" sz="2800" i="1" smtClean="0">
                        <a:latin typeface="Cambria Math" panose="02040503050406030204" pitchFamily="18" charset="0"/>
                      </a:rPr>
                      <m:t>, 0) = 0</m:t>
                    </m:r>
                  </m:oMath>
                </a14:m>
                <a:r>
                  <a:rPr lang="en-US" altLang="zh-TW" sz="2800"/>
                  <a:t>; see equation (4.5.17) and Exercise 4.9. </a:t>
                </a:r>
                <a:br>
                  <a:rPr lang="en-US" altLang="zh-TW" sz="2800"/>
                </a:br>
                <a:r>
                  <a:rPr lang="en-US" altLang="zh-TW" sz="2800"/>
                  <a:t>Formula (8.5.14) can be determined by computing the conditional expectation in (8.5.13) under the condition </a:t>
                </a:r>
                <a14:m>
                  <m:oMath xmlns:m="http://schemas.openxmlformats.org/officeDocument/2006/math">
                    <m:r>
                      <a:rPr lang="en-US" altLang="zh-TW" sz="2800" i="1" smtClean="0">
                        <a:latin typeface="Cambria Math" panose="02040503050406030204" pitchFamily="18" charset="0"/>
                      </a:rPr>
                      <m:t>𝑆</m:t>
                    </m:r>
                    <m:r>
                      <a:rPr lang="en-US" altLang="zh-TW" sz="2800" i="1" smtClean="0">
                        <a:latin typeface="Cambria Math" panose="02040503050406030204" pitchFamily="18" charset="0"/>
                      </a:rPr>
                      <m:t>(</m:t>
                    </m:r>
                    <m:r>
                      <a:rPr lang="en-US" altLang="zh-TW" sz="2800" i="1" smtClean="0">
                        <a:latin typeface="Cambria Math" panose="02040503050406030204" pitchFamily="18" charset="0"/>
                      </a:rPr>
                      <m:t>𝑡</m:t>
                    </m:r>
                    <m:r>
                      <a:rPr lang="en-US" altLang="zh-TW" sz="2800" i="1" smtClean="0">
                        <a:latin typeface="Cambria Math" panose="02040503050406030204" pitchFamily="18" charset="0"/>
                      </a:rPr>
                      <m:t>) = </m:t>
                    </m:r>
                    <m:r>
                      <a:rPr lang="en-US" altLang="zh-TW" sz="2800" i="1" smtClean="0">
                        <a:latin typeface="Cambria Math" panose="02040503050406030204" pitchFamily="18" charset="0"/>
                      </a:rPr>
                      <m:t>𝑥</m:t>
                    </m:r>
                  </m:oMath>
                </a14:m>
                <a:endParaRPr lang="zh-TW" altLang="en-US" sz="2800"/>
              </a:p>
            </p:txBody>
          </p:sp>
        </mc:Choice>
        <mc:Fallback>
          <p:sp>
            <p:nvSpPr>
              <p:cNvPr id="9" name="文字方塊 8">
                <a:extLst>
                  <a:ext uri="{FF2B5EF4-FFF2-40B4-BE49-F238E27FC236}">
                    <a16:creationId xmlns:a16="http://schemas.microsoft.com/office/drawing/2014/main" id="{29979A93-EBB5-4B11-AF3F-D03FDE4194A5}"/>
                  </a:ext>
                </a:extLst>
              </p:cNvPr>
              <p:cNvSpPr txBox="1">
                <a:spLocks noRot="1" noChangeAspect="1" noMove="1" noResize="1" noEditPoints="1" noAdjustHandles="1" noChangeArrowheads="1" noChangeShapeType="1" noTextEdit="1"/>
              </p:cNvSpPr>
              <p:nvPr/>
            </p:nvSpPr>
            <p:spPr>
              <a:xfrm>
                <a:off x="838199" y="3672830"/>
                <a:ext cx="10515600" cy="2607573"/>
              </a:xfrm>
              <a:prstGeom prst="rect">
                <a:avLst/>
              </a:prstGeom>
              <a:blipFill>
                <a:blip r:embed="rId5"/>
                <a:stretch>
                  <a:fillRect l="-1159" r="-1623" b="-560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4039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08BCFC2-5748-45B7-9B69-19116469C2DE}"/>
              </a:ext>
            </a:extLst>
          </p:cNvPr>
          <p:cNvPicPr>
            <a:picLocks noChangeAspect="1"/>
          </p:cNvPicPr>
          <p:nvPr/>
        </p:nvPicPr>
        <p:blipFill>
          <a:blip r:embed="rId3"/>
          <a:stretch>
            <a:fillRect/>
          </a:stretch>
        </p:blipFill>
        <p:spPr>
          <a:xfrm>
            <a:off x="1322058" y="1492823"/>
            <a:ext cx="7830643" cy="885949"/>
          </a:xfrm>
          <a:prstGeom prst="rect">
            <a:avLst/>
          </a:prstGeom>
        </p:spPr>
      </p:pic>
      <p:pic>
        <p:nvPicPr>
          <p:cNvPr id="7" name="圖片 6">
            <a:extLst>
              <a:ext uri="{FF2B5EF4-FFF2-40B4-BE49-F238E27FC236}">
                <a16:creationId xmlns:a16="http://schemas.microsoft.com/office/drawing/2014/main" id="{DF7AED6B-D0A3-4D73-A404-DB1666B2520E}"/>
              </a:ext>
            </a:extLst>
          </p:cNvPr>
          <p:cNvPicPr>
            <a:picLocks noChangeAspect="1"/>
          </p:cNvPicPr>
          <p:nvPr/>
        </p:nvPicPr>
        <p:blipFill>
          <a:blip r:embed="rId4"/>
          <a:stretch>
            <a:fillRect/>
          </a:stretch>
        </p:blipFill>
        <p:spPr>
          <a:xfrm>
            <a:off x="1493720" y="412523"/>
            <a:ext cx="6249272" cy="895475"/>
          </a:xfrm>
          <a:prstGeom prst="rect">
            <a:avLst/>
          </a:prstGeom>
        </p:spPr>
      </p:pic>
      <p:pic>
        <p:nvPicPr>
          <p:cNvPr id="9" name="圖片 8">
            <a:extLst>
              <a:ext uri="{FF2B5EF4-FFF2-40B4-BE49-F238E27FC236}">
                <a16:creationId xmlns:a16="http://schemas.microsoft.com/office/drawing/2014/main" id="{F60B81BE-7102-4742-A5B9-EE65A7DB0FB3}"/>
              </a:ext>
            </a:extLst>
          </p:cNvPr>
          <p:cNvPicPr>
            <a:picLocks noChangeAspect="1"/>
          </p:cNvPicPr>
          <p:nvPr/>
        </p:nvPicPr>
        <p:blipFill>
          <a:blip r:embed="rId5"/>
          <a:stretch>
            <a:fillRect/>
          </a:stretch>
        </p:blipFill>
        <p:spPr>
          <a:xfrm>
            <a:off x="1406114" y="2218938"/>
            <a:ext cx="8744237" cy="1601175"/>
          </a:xfrm>
          <a:prstGeom prst="rect">
            <a:avLst/>
          </a:prstGeom>
        </p:spPr>
      </p:pic>
      <p:pic>
        <p:nvPicPr>
          <p:cNvPr id="11" name="圖片 10">
            <a:extLst>
              <a:ext uri="{FF2B5EF4-FFF2-40B4-BE49-F238E27FC236}">
                <a16:creationId xmlns:a16="http://schemas.microsoft.com/office/drawing/2014/main" id="{1B1A82C4-A916-476F-A87F-13204546005E}"/>
              </a:ext>
            </a:extLst>
          </p:cNvPr>
          <p:cNvPicPr>
            <a:picLocks noChangeAspect="1"/>
          </p:cNvPicPr>
          <p:nvPr/>
        </p:nvPicPr>
        <p:blipFill>
          <a:blip r:embed="rId6"/>
          <a:stretch>
            <a:fillRect/>
          </a:stretch>
        </p:blipFill>
        <p:spPr>
          <a:xfrm>
            <a:off x="1406113" y="3820113"/>
            <a:ext cx="9379773" cy="2946434"/>
          </a:xfrm>
          <a:prstGeom prst="rect">
            <a:avLst/>
          </a:prstGeom>
        </p:spPr>
      </p:pic>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6D74D202-AEDC-41E2-9F21-5FBC91CBBB84}"/>
                  </a:ext>
                </a:extLst>
              </p:cNvPr>
              <p:cNvSpPr txBox="1"/>
              <p:nvPr/>
            </p:nvSpPr>
            <p:spPr>
              <a:xfrm>
                <a:off x="1406114" y="0"/>
                <a:ext cx="4064895" cy="461665"/>
              </a:xfrm>
              <a:prstGeom prst="rect">
                <a:avLst/>
              </a:prstGeom>
              <a:noFill/>
            </p:spPr>
            <p:txBody>
              <a:bodyPr wrap="none" rtlCol="0">
                <a:spAutoFit/>
              </a:bodyPr>
              <a:lstStyle/>
              <a:p>
                <a:r>
                  <a:rPr lang="en-US" altLang="zh-TW" sz="2400" b="1">
                    <a:solidFill>
                      <a:srgbClr val="FF0000"/>
                    </a:solidFill>
                  </a:rPr>
                  <a:t>In the case </a:t>
                </a:r>
                <a14:m>
                  <m:oMath xmlns:m="http://schemas.openxmlformats.org/officeDocument/2006/math">
                    <m:r>
                      <a:rPr lang="en-US" altLang="zh-TW" sz="2400" b="1" i="1" smtClean="0">
                        <a:solidFill>
                          <a:srgbClr val="FF0000"/>
                        </a:solidFill>
                        <a:latin typeface="Cambria Math" panose="02040503050406030204" pitchFamily="18" charset="0"/>
                      </a:rPr>
                      <m:t>𝒕</m:t>
                    </m:r>
                    <m:r>
                      <a:rPr lang="en-US" altLang="zh-TW" sz="2400" b="1" i="1" smtClean="0">
                        <a:solidFill>
                          <a:srgbClr val="FF0000"/>
                        </a:solidFill>
                        <a:latin typeface="Cambria Math" panose="02040503050406030204" pitchFamily="18" charset="0"/>
                      </a:rPr>
                      <m:t>=</m:t>
                    </m:r>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𝒕</m:t>
                        </m:r>
                      </m:e>
                      <m:sub>
                        <m:r>
                          <a:rPr lang="en-US" altLang="zh-TW" sz="2400" b="1" i="1" smtClean="0">
                            <a:solidFill>
                              <a:srgbClr val="FF0000"/>
                            </a:solidFill>
                            <a:latin typeface="Cambria Math" panose="02040503050406030204" pitchFamily="18" charset="0"/>
                          </a:rPr>
                          <m:t>𝒏</m:t>
                        </m:r>
                      </m:sub>
                    </m:sSub>
                    <m:r>
                      <a:rPr lang="en-US" altLang="zh-TW" sz="2400" b="1" i="1" smtClean="0">
                        <a:solidFill>
                          <a:srgbClr val="FF0000"/>
                        </a:solidFill>
                        <a:latin typeface="Cambria Math" panose="02040503050406030204" pitchFamily="18" charset="0"/>
                      </a:rPr>
                      <m:t>, </m:t>
                    </m:r>
                    <m:r>
                      <a:rPr lang="en-US" altLang="zh-TW" sz="2400" b="1" i="1" smtClean="0">
                        <a:solidFill>
                          <a:srgbClr val="FF0000"/>
                        </a:solidFill>
                        <a:latin typeface="Cambria Math" panose="02040503050406030204" pitchFamily="18" charset="0"/>
                      </a:rPr>
                      <m:t>𝑺</m:t>
                    </m:r>
                    <m:d>
                      <m:dPr>
                        <m:ctrlPr>
                          <a:rPr lang="en-US" altLang="zh-TW" sz="2400" b="1" i="1" smtClean="0">
                            <a:solidFill>
                              <a:srgbClr val="FF0000"/>
                            </a:solidFill>
                            <a:latin typeface="Cambria Math" panose="02040503050406030204" pitchFamily="18" charset="0"/>
                          </a:rPr>
                        </m:ctrlPr>
                      </m:dPr>
                      <m:e>
                        <m:sSub>
                          <m:sSubPr>
                            <m:ctrlPr>
                              <a:rPr lang="en-US" altLang="zh-TW" sz="2400" b="1" i="1" smtClean="0">
                                <a:solidFill>
                                  <a:srgbClr val="FF0000"/>
                                </a:solidFill>
                                <a:latin typeface="Cambria Math" panose="02040503050406030204" pitchFamily="18" charset="0"/>
                              </a:rPr>
                            </m:ctrlPr>
                          </m:sSubPr>
                          <m:e>
                            <m:r>
                              <a:rPr lang="en-US" altLang="zh-TW" sz="2400" b="1" i="1" smtClean="0">
                                <a:solidFill>
                                  <a:srgbClr val="FF0000"/>
                                </a:solidFill>
                                <a:latin typeface="Cambria Math" panose="02040503050406030204" pitchFamily="18" charset="0"/>
                              </a:rPr>
                              <m:t>𝒕</m:t>
                            </m:r>
                          </m:e>
                          <m:sub>
                            <m:r>
                              <a:rPr lang="en-US" altLang="zh-TW" sz="2400" b="1" i="1" smtClean="0">
                                <a:solidFill>
                                  <a:srgbClr val="FF0000"/>
                                </a:solidFill>
                                <a:latin typeface="Cambria Math" panose="02040503050406030204" pitchFamily="18" charset="0"/>
                              </a:rPr>
                              <m:t>𝒏</m:t>
                            </m:r>
                          </m:sub>
                        </m:sSub>
                      </m:e>
                    </m:d>
                    <m:r>
                      <a:rPr lang="en-US" altLang="zh-TW" sz="2400" b="1" i="1" smtClean="0">
                        <a:solidFill>
                          <a:srgbClr val="FF0000"/>
                        </a:solidFill>
                        <a:latin typeface="Cambria Math" panose="02040503050406030204" pitchFamily="18" charset="0"/>
                      </a:rPr>
                      <m:t>=</m:t>
                    </m:r>
                    <m:r>
                      <a:rPr lang="en-US" altLang="zh-TW" sz="2400" b="1" i="1" smtClean="0">
                        <a:solidFill>
                          <a:srgbClr val="FF0000"/>
                        </a:solidFill>
                        <a:latin typeface="Cambria Math" panose="02040503050406030204" pitchFamily="18" charset="0"/>
                      </a:rPr>
                      <m:t>𝒙</m:t>
                    </m:r>
                  </m:oMath>
                </a14:m>
                <a:endParaRPr lang="zh-TW" altLang="en-US" sz="2400" b="1">
                  <a:solidFill>
                    <a:srgbClr val="FF0000"/>
                  </a:solidFill>
                </a:endParaRPr>
              </a:p>
            </p:txBody>
          </p:sp>
        </mc:Choice>
        <mc:Fallback xmlns="">
          <p:sp>
            <p:nvSpPr>
              <p:cNvPr id="12" name="文字方塊 11">
                <a:extLst>
                  <a:ext uri="{FF2B5EF4-FFF2-40B4-BE49-F238E27FC236}">
                    <a16:creationId xmlns:a16="http://schemas.microsoft.com/office/drawing/2014/main" id="{6D74D202-AEDC-41E2-9F21-5FBC91CBBB84}"/>
                  </a:ext>
                </a:extLst>
              </p:cNvPr>
              <p:cNvSpPr txBox="1">
                <a:spLocks noRot="1" noChangeAspect="1" noMove="1" noResize="1" noEditPoints="1" noAdjustHandles="1" noChangeArrowheads="1" noChangeShapeType="1" noTextEdit="1"/>
              </p:cNvSpPr>
              <p:nvPr/>
            </p:nvSpPr>
            <p:spPr>
              <a:xfrm>
                <a:off x="1406114" y="0"/>
                <a:ext cx="4064895" cy="461665"/>
              </a:xfrm>
              <a:prstGeom prst="rect">
                <a:avLst/>
              </a:prstGeom>
              <a:blipFill>
                <a:blip r:embed="rId7"/>
                <a:stretch>
                  <a:fillRect l="-2402" t="-10526" b="-289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0E1DCF53-E951-4242-BAAF-227A51EF8F08}"/>
                  </a:ext>
                </a:extLst>
              </p:cNvPr>
              <p:cNvSpPr txBox="1"/>
              <p:nvPr/>
            </p:nvSpPr>
            <p:spPr>
              <a:xfrm flipH="1">
                <a:off x="2224320" y="923703"/>
                <a:ext cx="228601" cy="369332"/>
              </a:xfrm>
              <a:prstGeom prst="rect">
                <a:avLst/>
              </a:prstGeom>
              <a:solidFill>
                <a:schemeClr val="bg1">
                  <a:alpha val="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1" i="1" smtClean="0">
                              <a:solidFill>
                                <a:srgbClr val="FF0000"/>
                              </a:solidFill>
                              <a:latin typeface="Cambria Math" panose="02040503050406030204" pitchFamily="18" charset="0"/>
                            </a:rPr>
                          </m:ctrlPr>
                        </m:sSubPr>
                        <m:e>
                          <m:r>
                            <a:rPr lang="en-US" altLang="zh-TW" sz="1800" b="1" i="1" smtClean="0">
                              <a:solidFill>
                                <a:srgbClr val="FF0000"/>
                              </a:solidFill>
                              <a:latin typeface="Cambria Math" panose="02040503050406030204" pitchFamily="18" charset="0"/>
                            </a:rPr>
                            <m:t>𝒕</m:t>
                          </m:r>
                        </m:e>
                        <m:sub>
                          <m:r>
                            <a:rPr lang="en-US" altLang="zh-TW" sz="1800" b="1" i="1" smtClean="0">
                              <a:solidFill>
                                <a:srgbClr val="FF0000"/>
                              </a:solidFill>
                              <a:latin typeface="Cambria Math" panose="02040503050406030204" pitchFamily="18" charset="0"/>
                            </a:rPr>
                            <m:t>𝒏</m:t>
                          </m:r>
                        </m:sub>
                      </m:sSub>
                    </m:oMath>
                  </m:oMathPara>
                </a14:m>
                <a:endParaRPr lang="zh-TW" altLang="en-US"/>
              </a:p>
            </p:txBody>
          </p:sp>
        </mc:Choice>
        <mc:Fallback xmlns="">
          <p:sp>
            <p:nvSpPr>
              <p:cNvPr id="14" name="文字方塊 13">
                <a:extLst>
                  <a:ext uri="{FF2B5EF4-FFF2-40B4-BE49-F238E27FC236}">
                    <a16:creationId xmlns:a16="http://schemas.microsoft.com/office/drawing/2014/main" id="{0E1DCF53-E951-4242-BAAF-227A51EF8F08}"/>
                  </a:ext>
                </a:extLst>
              </p:cNvPr>
              <p:cNvSpPr txBox="1">
                <a:spLocks noRot="1" noChangeAspect="1" noMove="1" noResize="1" noEditPoints="1" noAdjustHandles="1" noChangeArrowheads="1" noChangeShapeType="1" noTextEdit="1"/>
              </p:cNvSpPr>
              <p:nvPr/>
            </p:nvSpPr>
            <p:spPr>
              <a:xfrm flipH="1">
                <a:off x="2224320" y="923703"/>
                <a:ext cx="228601" cy="369332"/>
              </a:xfrm>
              <a:prstGeom prst="rect">
                <a:avLst/>
              </a:prstGeom>
              <a:blipFill>
                <a:blip r:embed="rId8"/>
                <a:stretch>
                  <a:fillRect r="-513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6B1F855C-FCFF-4BA1-B9FA-5A488E216AD3}"/>
                  </a:ext>
                </a:extLst>
              </p:cNvPr>
              <p:cNvSpPr txBox="1"/>
              <p:nvPr/>
            </p:nvSpPr>
            <p:spPr>
              <a:xfrm flipH="1">
                <a:off x="2677124" y="975255"/>
                <a:ext cx="228601" cy="369332"/>
              </a:xfrm>
              <a:prstGeom prst="rect">
                <a:avLst/>
              </a:prstGeom>
              <a:solidFill>
                <a:schemeClr val="bg1">
                  <a:alpha val="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1" i="1" smtClean="0">
                              <a:solidFill>
                                <a:srgbClr val="FF0000"/>
                              </a:solidFill>
                              <a:latin typeface="Cambria Math" panose="02040503050406030204" pitchFamily="18" charset="0"/>
                            </a:rPr>
                          </m:ctrlPr>
                        </m:sSubPr>
                        <m:e>
                          <m:r>
                            <a:rPr lang="en-US" altLang="zh-TW" sz="1800" b="1" i="1" smtClean="0">
                              <a:solidFill>
                                <a:srgbClr val="FF0000"/>
                              </a:solidFill>
                              <a:latin typeface="Cambria Math" panose="02040503050406030204" pitchFamily="18" charset="0"/>
                            </a:rPr>
                            <m:t>𝒕</m:t>
                          </m:r>
                        </m:e>
                        <m:sub>
                          <m:r>
                            <a:rPr lang="en-US" altLang="zh-TW" sz="1800" b="1" i="1" smtClean="0">
                              <a:solidFill>
                                <a:srgbClr val="FF0000"/>
                              </a:solidFill>
                              <a:latin typeface="Cambria Math" panose="02040503050406030204" pitchFamily="18" charset="0"/>
                            </a:rPr>
                            <m:t>𝒏</m:t>
                          </m:r>
                        </m:sub>
                      </m:sSub>
                    </m:oMath>
                  </m:oMathPara>
                </a14:m>
                <a:endParaRPr lang="zh-TW" altLang="en-US"/>
              </a:p>
            </p:txBody>
          </p:sp>
        </mc:Choice>
        <mc:Fallback xmlns="">
          <p:sp>
            <p:nvSpPr>
              <p:cNvPr id="15" name="文字方塊 14">
                <a:extLst>
                  <a:ext uri="{FF2B5EF4-FFF2-40B4-BE49-F238E27FC236}">
                    <a16:creationId xmlns:a16="http://schemas.microsoft.com/office/drawing/2014/main" id="{6B1F855C-FCFF-4BA1-B9FA-5A488E216AD3}"/>
                  </a:ext>
                </a:extLst>
              </p:cNvPr>
              <p:cNvSpPr txBox="1">
                <a:spLocks noRot="1" noChangeAspect="1" noMove="1" noResize="1" noEditPoints="1" noAdjustHandles="1" noChangeArrowheads="1" noChangeShapeType="1" noTextEdit="1"/>
              </p:cNvSpPr>
              <p:nvPr/>
            </p:nvSpPr>
            <p:spPr>
              <a:xfrm flipH="1">
                <a:off x="2677124" y="975255"/>
                <a:ext cx="228601" cy="369332"/>
              </a:xfrm>
              <a:prstGeom prst="rect">
                <a:avLst/>
              </a:prstGeom>
              <a:blipFill>
                <a:blip r:embed="rId9"/>
                <a:stretch>
                  <a:fillRect r="-5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AD59B74D-CD8D-4C5F-BDBE-251A47800A77}"/>
                  </a:ext>
                </a:extLst>
              </p:cNvPr>
              <p:cNvSpPr txBox="1"/>
              <p:nvPr/>
            </p:nvSpPr>
            <p:spPr>
              <a:xfrm flipH="1">
                <a:off x="4725236" y="923703"/>
                <a:ext cx="228601" cy="369332"/>
              </a:xfrm>
              <a:prstGeom prst="rect">
                <a:avLst/>
              </a:prstGeom>
              <a:solidFill>
                <a:schemeClr val="bg1">
                  <a:alpha val="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1" i="1" smtClean="0">
                              <a:solidFill>
                                <a:srgbClr val="FF0000"/>
                              </a:solidFill>
                              <a:latin typeface="Cambria Math" panose="02040503050406030204" pitchFamily="18" charset="0"/>
                            </a:rPr>
                          </m:ctrlPr>
                        </m:sSubPr>
                        <m:e>
                          <m:r>
                            <a:rPr lang="en-US" altLang="zh-TW" sz="1800" b="1" i="1" smtClean="0">
                              <a:solidFill>
                                <a:srgbClr val="FF0000"/>
                              </a:solidFill>
                              <a:latin typeface="Cambria Math" panose="02040503050406030204" pitchFamily="18" charset="0"/>
                            </a:rPr>
                            <m:t>𝒕</m:t>
                          </m:r>
                        </m:e>
                        <m:sub>
                          <m:r>
                            <a:rPr lang="en-US" altLang="zh-TW" sz="1800" b="1" i="1" smtClean="0">
                              <a:solidFill>
                                <a:srgbClr val="FF0000"/>
                              </a:solidFill>
                              <a:latin typeface="Cambria Math" panose="02040503050406030204" pitchFamily="18" charset="0"/>
                            </a:rPr>
                            <m:t>𝒏</m:t>
                          </m:r>
                        </m:sub>
                      </m:sSub>
                    </m:oMath>
                  </m:oMathPara>
                </a14:m>
                <a:endParaRPr lang="zh-TW" altLang="en-US"/>
              </a:p>
            </p:txBody>
          </p:sp>
        </mc:Choice>
        <mc:Fallback xmlns="">
          <p:sp>
            <p:nvSpPr>
              <p:cNvPr id="16" name="文字方塊 15">
                <a:extLst>
                  <a:ext uri="{FF2B5EF4-FFF2-40B4-BE49-F238E27FC236}">
                    <a16:creationId xmlns:a16="http://schemas.microsoft.com/office/drawing/2014/main" id="{AD59B74D-CD8D-4C5F-BDBE-251A47800A77}"/>
                  </a:ext>
                </a:extLst>
              </p:cNvPr>
              <p:cNvSpPr txBox="1">
                <a:spLocks noRot="1" noChangeAspect="1" noMove="1" noResize="1" noEditPoints="1" noAdjustHandles="1" noChangeArrowheads="1" noChangeShapeType="1" noTextEdit="1"/>
              </p:cNvSpPr>
              <p:nvPr/>
            </p:nvSpPr>
            <p:spPr>
              <a:xfrm flipH="1">
                <a:off x="4725236" y="923703"/>
                <a:ext cx="228601" cy="369332"/>
              </a:xfrm>
              <a:prstGeom prst="rect">
                <a:avLst/>
              </a:prstGeom>
              <a:blipFill>
                <a:blip r:embed="rId10"/>
                <a:stretch>
                  <a:fillRect r="-50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D520EEA9-1F9D-45F0-81F6-C6C7698A3630}"/>
                  </a:ext>
                </a:extLst>
              </p:cNvPr>
              <p:cNvSpPr txBox="1"/>
              <p:nvPr/>
            </p:nvSpPr>
            <p:spPr>
              <a:xfrm flipH="1">
                <a:off x="7090749" y="923703"/>
                <a:ext cx="228601" cy="369332"/>
              </a:xfrm>
              <a:prstGeom prst="rect">
                <a:avLst/>
              </a:prstGeom>
              <a:solidFill>
                <a:schemeClr val="bg1">
                  <a:alpha val="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TW" sz="1800" b="1" i="1" smtClean="0">
                              <a:solidFill>
                                <a:srgbClr val="FF0000"/>
                              </a:solidFill>
                              <a:latin typeface="Cambria Math" panose="02040503050406030204" pitchFamily="18" charset="0"/>
                            </a:rPr>
                          </m:ctrlPr>
                        </m:sSubPr>
                        <m:e>
                          <m:r>
                            <a:rPr lang="en-US" altLang="zh-TW" sz="1800" b="1" i="1" smtClean="0">
                              <a:solidFill>
                                <a:srgbClr val="FF0000"/>
                              </a:solidFill>
                              <a:latin typeface="Cambria Math" panose="02040503050406030204" pitchFamily="18" charset="0"/>
                            </a:rPr>
                            <m:t>𝒕</m:t>
                          </m:r>
                        </m:e>
                        <m:sub>
                          <m:r>
                            <a:rPr lang="en-US" altLang="zh-TW" sz="1800" b="1" i="1" smtClean="0">
                              <a:solidFill>
                                <a:srgbClr val="FF0000"/>
                              </a:solidFill>
                              <a:latin typeface="Cambria Math" panose="02040503050406030204" pitchFamily="18" charset="0"/>
                            </a:rPr>
                            <m:t>𝒏</m:t>
                          </m:r>
                        </m:sub>
                      </m:sSub>
                    </m:oMath>
                  </m:oMathPara>
                </a14:m>
                <a:endParaRPr lang="zh-TW" altLang="en-US"/>
              </a:p>
            </p:txBody>
          </p:sp>
        </mc:Choice>
        <mc:Fallback xmlns="">
          <p:sp>
            <p:nvSpPr>
              <p:cNvPr id="17" name="文字方塊 16">
                <a:extLst>
                  <a:ext uri="{FF2B5EF4-FFF2-40B4-BE49-F238E27FC236}">
                    <a16:creationId xmlns:a16="http://schemas.microsoft.com/office/drawing/2014/main" id="{D520EEA9-1F9D-45F0-81F6-C6C7698A3630}"/>
                  </a:ext>
                </a:extLst>
              </p:cNvPr>
              <p:cNvSpPr txBox="1">
                <a:spLocks noRot="1" noChangeAspect="1" noMove="1" noResize="1" noEditPoints="1" noAdjustHandles="1" noChangeArrowheads="1" noChangeShapeType="1" noTextEdit="1"/>
              </p:cNvSpPr>
              <p:nvPr/>
            </p:nvSpPr>
            <p:spPr>
              <a:xfrm flipH="1">
                <a:off x="7090749" y="923703"/>
                <a:ext cx="228601" cy="369332"/>
              </a:xfrm>
              <a:prstGeom prst="rect">
                <a:avLst/>
              </a:prstGeom>
              <a:blipFill>
                <a:blip r:embed="rId11"/>
                <a:stretch>
                  <a:fillRect r="-50000"/>
                </a:stretch>
              </a:blipFill>
            </p:spPr>
            <p:txBody>
              <a:bodyPr/>
              <a:lstStyle/>
              <a:p>
                <a:r>
                  <a:rPr lang="zh-TW" altLang="en-US">
                    <a:noFill/>
                  </a:rPr>
                  <a:t> </a:t>
                </a:r>
              </a:p>
            </p:txBody>
          </p:sp>
        </mc:Fallback>
      </mc:AlternateContent>
      <p:cxnSp>
        <p:nvCxnSpPr>
          <p:cNvPr id="19" name="接點: 肘形 18">
            <a:extLst>
              <a:ext uri="{FF2B5EF4-FFF2-40B4-BE49-F238E27FC236}">
                <a16:creationId xmlns:a16="http://schemas.microsoft.com/office/drawing/2014/main" id="{30744468-5E91-4769-91D3-6E31FF87E0B6}"/>
              </a:ext>
            </a:extLst>
          </p:cNvPr>
          <p:cNvCxnSpPr>
            <a:stCxn id="7" idx="1"/>
            <a:endCxn id="9" idx="1"/>
          </p:cNvCxnSpPr>
          <p:nvPr/>
        </p:nvCxnSpPr>
        <p:spPr>
          <a:xfrm rot="10800000" flipV="1">
            <a:off x="1406114" y="860260"/>
            <a:ext cx="87606" cy="2159265"/>
          </a:xfrm>
          <a:prstGeom prst="bentConnector3">
            <a:avLst>
              <a:gd name="adj1" fmla="val 519775"/>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接點 20">
            <a:extLst>
              <a:ext uri="{FF2B5EF4-FFF2-40B4-BE49-F238E27FC236}">
                <a16:creationId xmlns:a16="http://schemas.microsoft.com/office/drawing/2014/main" id="{F800AC24-1F69-4770-9BE5-FB819F62CD1F}"/>
              </a:ext>
            </a:extLst>
          </p:cNvPr>
          <p:cNvCxnSpPr>
            <a:cxnSpLocks/>
            <a:endCxn id="5" idx="1"/>
          </p:cNvCxnSpPr>
          <p:nvPr/>
        </p:nvCxnSpPr>
        <p:spPr>
          <a:xfrm>
            <a:off x="1041566" y="1935798"/>
            <a:ext cx="2804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CC772296-06A8-464B-BE33-110C75FF3B4F}"/>
                  </a:ext>
                </a:extLst>
              </p:cNvPr>
              <p:cNvSpPr txBox="1"/>
              <p:nvPr/>
            </p:nvSpPr>
            <p:spPr>
              <a:xfrm flipH="1">
                <a:off x="2452921" y="1935797"/>
                <a:ext cx="228601" cy="369332"/>
              </a:xfrm>
              <a:prstGeom prst="rect">
                <a:avLst/>
              </a:prstGeom>
              <a:solidFill>
                <a:schemeClr val="bg1">
                  <a:alpha val="0"/>
                </a:schemeClr>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sz="1800" b="1" i="1" smtClean="0">
                          <a:solidFill>
                            <a:srgbClr val="FF0000"/>
                          </a:solidFill>
                          <a:latin typeface="Cambria Math" panose="02040503050406030204" pitchFamily="18" charset="0"/>
                        </a:rPr>
                        <m:t>𝒙</m:t>
                      </m:r>
                    </m:oMath>
                  </m:oMathPara>
                </a14:m>
                <a:endParaRPr lang="zh-TW" altLang="en-US"/>
              </a:p>
            </p:txBody>
          </p:sp>
        </mc:Choice>
        <mc:Fallback xmlns="">
          <p:sp>
            <p:nvSpPr>
              <p:cNvPr id="25" name="文字方塊 24">
                <a:extLst>
                  <a:ext uri="{FF2B5EF4-FFF2-40B4-BE49-F238E27FC236}">
                    <a16:creationId xmlns:a16="http://schemas.microsoft.com/office/drawing/2014/main" id="{CC772296-06A8-464B-BE33-110C75FF3B4F}"/>
                  </a:ext>
                </a:extLst>
              </p:cNvPr>
              <p:cNvSpPr txBox="1">
                <a:spLocks noRot="1" noChangeAspect="1" noMove="1" noResize="1" noEditPoints="1" noAdjustHandles="1" noChangeArrowheads="1" noChangeShapeType="1" noTextEdit="1"/>
              </p:cNvSpPr>
              <p:nvPr/>
            </p:nvSpPr>
            <p:spPr>
              <a:xfrm flipH="1">
                <a:off x="2452921" y="1935797"/>
                <a:ext cx="228601" cy="369332"/>
              </a:xfrm>
              <a:prstGeom prst="rect">
                <a:avLst/>
              </a:prstGeom>
              <a:blipFill>
                <a:blip r:embed="rId12"/>
                <a:stretch>
                  <a:fillRect r="-23684"/>
                </a:stretch>
              </a:blipFill>
            </p:spPr>
            <p:txBody>
              <a:bodyPr/>
              <a:lstStyle/>
              <a:p>
                <a:r>
                  <a:rPr lang="zh-TW" altLang="en-US">
                    <a:noFill/>
                  </a:rPr>
                  <a:t> </a:t>
                </a:r>
              </a:p>
            </p:txBody>
          </p:sp>
        </mc:Fallback>
      </mc:AlternateContent>
      <p:cxnSp>
        <p:nvCxnSpPr>
          <p:cNvPr id="28" name="直線接點 27">
            <a:extLst>
              <a:ext uri="{FF2B5EF4-FFF2-40B4-BE49-F238E27FC236}">
                <a16:creationId xmlns:a16="http://schemas.microsoft.com/office/drawing/2014/main" id="{B989431B-45D9-43F8-AA01-C44DD20DBAC6}"/>
              </a:ext>
            </a:extLst>
          </p:cNvPr>
          <p:cNvCxnSpPr>
            <a:cxnSpLocks/>
          </p:cNvCxnSpPr>
          <p:nvPr/>
        </p:nvCxnSpPr>
        <p:spPr>
          <a:xfrm>
            <a:off x="1598157" y="2094074"/>
            <a:ext cx="477079"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27CA5F86-4B71-4C1D-AA8D-F2C7D1DD4A86}"/>
              </a:ext>
            </a:extLst>
          </p:cNvPr>
          <p:cNvCxnSpPr>
            <a:cxnSpLocks/>
          </p:cNvCxnSpPr>
          <p:nvPr/>
        </p:nvCxnSpPr>
        <p:spPr>
          <a:xfrm>
            <a:off x="3556166" y="3429000"/>
            <a:ext cx="5168348"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0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5C72FD-3B6E-4E7A-92D7-5C897E4744C9}"/>
              </a:ext>
            </a:extLst>
          </p:cNvPr>
          <p:cNvSpPr>
            <a:spLocks noGrp="1"/>
          </p:cNvSpPr>
          <p:nvPr>
            <p:ph type="title"/>
          </p:nvPr>
        </p:nvSpPr>
        <p:spPr/>
        <p:txBody>
          <a:bodyPr/>
          <a:lstStyle/>
          <a:p>
            <a:r>
              <a:rPr lang="en-US" altLang="zh-TW"/>
              <a:t>Outline</a:t>
            </a:r>
            <a:endParaRPr lang="zh-TW" altLang="en-US"/>
          </a:p>
        </p:txBody>
      </p:sp>
      <p:sp>
        <p:nvSpPr>
          <p:cNvPr id="3" name="內容版面配置區 2">
            <a:extLst>
              <a:ext uri="{FF2B5EF4-FFF2-40B4-BE49-F238E27FC236}">
                <a16:creationId xmlns:a16="http://schemas.microsoft.com/office/drawing/2014/main" id="{BADCFB25-79F1-4086-84E0-975E63E6971E}"/>
              </a:ext>
            </a:extLst>
          </p:cNvPr>
          <p:cNvSpPr>
            <a:spLocks noGrp="1"/>
          </p:cNvSpPr>
          <p:nvPr>
            <p:ph idx="1"/>
          </p:nvPr>
        </p:nvSpPr>
        <p:spPr/>
        <p:txBody>
          <a:bodyPr/>
          <a:lstStyle/>
          <a:p>
            <a:pPr>
              <a:lnSpc>
                <a:spcPct val="150000"/>
              </a:lnSpc>
            </a:pPr>
            <a:r>
              <a:rPr lang="en-US" altLang="zh-TW"/>
              <a:t>Underlying Asset Pays No Dividends</a:t>
            </a:r>
          </a:p>
          <a:p>
            <a:pPr>
              <a:lnSpc>
                <a:spcPct val="150000"/>
              </a:lnSpc>
            </a:pPr>
            <a:r>
              <a:rPr lang="en-US" altLang="zh-TW"/>
              <a:t>Underlying Asset Pays Dividends</a:t>
            </a:r>
            <a:endParaRPr lang="zh-TW" altLang="en-US"/>
          </a:p>
        </p:txBody>
      </p:sp>
    </p:spTree>
    <p:extLst>
      <p:ext uri="{BB962C8B-B14F-4D97-AF65-F5344CB8AC3E}">
        <p14:creationId xmlns:p14="http://schemas.microsoft.com/office/powerpoint/2010/main" val="887805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1AD6C93-623E-4B1F-BFFD-4C725FA2D950}"/>
                  </a:ext>
                </a:extLst>
              </p:cNvPr>
              <p:cNvSpPr>
                <a:spLocks noGrp="1"/>
              </p:cNvSpPr>
              <p:nvPr>
                <p:ph idx="1"/>
              </p:nvPr>
            </p:nvSpPr>
            <p:spPr>
              <a:xfrm>
                <a:off x="214009" y="1253331"/>
                <a:ext cx="11760740" cy="4351338"/>
              </a:xfrm>
            </p:spPr>
            <p:txBody>
              <a:bodyPr/>
              <a:lstStyle/>
              <a:p>
                <a:pPr marL="0" indent="0">
                  <a:lnSpc>
                    <a:spcPct val="150000"/>
                  </a:lnSpc>
                  <a:buNone/>
                </a:pPr>
                <a:r>
                  <a:rPr lang="en-US" altLang="zh-TW">
                    <a:latin typeface="+mj-lt"/>
                    <a:ea typeface="Cambria Math" panose="02040503050406030204" pitchFamily="18" charset="0"/>
                  </a:rPr>
                  <a:t>The function </a:t>
                </a:r>
                <a14:m>
                  <m:oMath xmlns:m="http://schemas.openxmlformats.org/officeDocument/2006/math">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𝑐</m:t>
                        </m:r>
                      </m:e>
                      <m:sub>
                        <m:r>
                          <a:rPr lang="en-US" altLang="zh-TW" b="0" i="1" smtClean="0">
                            <a:latin typeface="Cambria Math" panose="02040503050406030204" pitchFamily="18" charset="0"/>
                            <a:ea typeface="Cambria Math" panose="02040503050406030204" pitchFamily="18" charset="0"/>
                          </a:rPr>
                          <m:t>𝑛</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𝑡</m:t>
                        </m:r>
                      </m:e>
                      <m:sub>
                        <m:r>
                          <a:rPr lang="en-US" altLang="zh-TW" b="0" i="1" smtClean="0">
                            <a:latin typeface="Cambria Math" panose="02040503050406030204" pitchFamily="18" charset="0"/>
                            <a:ea typeface="Cambria Math" panose="02040503050406030204" pitchFamily="18" charset="0"/>
                          </a:rPr>
                          <m:t>𝑛</m:t>
                        </m:r>
                      </m:sub>
                    </m:sSub>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oMath>
                </a14:m>
                <a:r>
                  <a:rPr lang="en-US" altLang="zh-TW">
                    <a:latin typeface="+mj-lt"/>
                    <a:ea typeface="Cambria Math" panose="02040503050406030204" pitchFamily="18" charset="0"/>
                  </a:rPr>
                  <a:t> is convex in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𝑥</m:t>
                    </m:r>
                  </m:oMath>
                </a14:m>
                <a:r>
                  <a:rPr lang="en-US" altLang="zh-TW">
                    <a:latin typeface="+mj-lt"/>
                    <a:ea typeface="Cambria Math" panose="02040503050406030204" pitchFamily="18" charset="0"/>
                  </a:rPr>
                  <a:t>, whenever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0≤</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𝑥</m:t>
                        </m:r>
                      </m:e>
                      <m:sub>
                        <m:r>
                          <a:rPr lang="en-US" altLang="zh-TW" b="0" i="1" smtClean="0">
                            <a:latin typeface="Cambria Math" panose="02040503050406030204" pitchFamily="18" charset="0"/>
                            <a:ea typeface="Cambria Math" panose="02040503050406030204" pitchFamily="18" charset="0"/>
                          </a:rPr>
                          <m:t>1</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𝑥</m:t>
                        </m:r>
                      </m:e>
                      <m:sub>
                        <m:r>
                          <a:rPr lang="en-US" altLang="zh-TW" b="0" i="1" smtClean="0">
                            <a:latin typeface="Cambria Math" panose="02040503050406030204" pitchFamily="18" charset="0"/>
                            <a:ea typeface="Cambria Math" panose="02040503050406030204" pitchFamily="18" charset="0"/>
                          </a:rPr>
                          <m:t>2</m:t>
                        </m:r>
                      </m:sub>
                    </m:sSub>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𝑎𝑛𝑑</m:t>
                    </m:r>
                    <m:r>
                      <a:rPr lang="en-US" altLang="zh-TW" b="0" i="1" smtClean="0">
                        <a:latin typeface="Cambria Math" panose="02040503050406030204" pitchFamily="18" charset="0"/>
                        <a:ea typeface="Cambria Math" panose="02040503050406030204" pitchFamily="18" charset="0"/>
                      </a:rPr>
                      <m:t> 0≤</m:t>
                    </m:r>
                    <m:r>
                      <a:rPr lang="en-US" altLang="zh-TW" i="1">
                        <a:latin typeface="Cambria Math" panose="02040503050406030204" pitchFamily="18" charset="0"/>
                        <a:ea typeface="Cambria Math" panose="02040503050406030204" pitchFamily="18" charset="0"/>
                      </a:rPr>
                      <m:t>𝜆</m:t>
                    </m:r>
                    <m:r>
                      <a:rPr lang="en-US" altLang="zh-TW" b="0" i="1" smtClean="0">
                        <a:latin typeface="Cambria Math" panose="02040503050406030204" pitchFamily="18" charset="0"/>
                        <a:ea typeface="Cambria Math" panose="02040503050406030204" pitchFamily="18" charset="0"/>
                      </a:rPr>
                      <m:t>≤1</m:t>
                    </m:r>
                  </m:oMath>
                </a14:m>
                <a:endParaRPr lang="en-US" altLang="zh-TW">
                  <a:latin typeface="+mj-lt"/>
                  <a:ea typeface="Cambria Math" panose="02040503050406030204" pitchFamily="18" charset="0"/>
                </a:endParaRPr>
              </a:p>
              <a:p>
                <a:pPr marL="0" indent="0">
                  <a:lnSpc>
                    <a:spcPct val="150000"/>
                  </a:lnSpc>
                  <a:buNone/>
                </a:pPr>
                <a:r>
                  <a:rPr lang="en-US" altLang="zh-TW">
                    <a:latin typeface="+mj-lt"/>
                    <a:ea typeface="Cambria Math" panose="02040503050406030204" pitchFamily="18" charset="0"/>
                  </a:rPr>
                  <a:t>	put into below equation 8.5.2</a:t>
                </a:r>
              </a:p>
              <a:p>
                <a:pPr marL="0" indent="0">
                  <a:lnSpc>
                    <a:spcPct val="150000"/>
                  </a:lnSpc>
                  <a:buNone/>
                </a:pPr>
                <a:r>
                  <a:rPr lang="en-US" altLang="zh-TW">
                    <a:ea typeface="Cambria Math" panose="02040503050406030204" pitchFamily="18" charset="0"/>
                  </a:rPr>
                  <a:t>	</a:t>
                </a:r>
                <a14:m>
                  <m:oMath xmlns:m="http://schemas.openxmlformats.org/officeDocument/2006/math">
                    <m:r>
                      <a:rPr lang="en-US" altLang="zh-TW" i="1">
                        <a:latin typeface="Cambria Math" panose="02040503050406030204" pitchFamily="18" charset="0"/>
                        <a:ea typeface="Cambria Math" panose="02040503050406030204" pitchFamily="18" charset="0"/>
                      </a:rPr>
                      <m:t>h</m:t>
                    </m:r>
                    <m:d>
                      <m:dPr>
                        <m:ctrlPr>
                          <a:rPr lang="en-US" altLang="zh-TW" sz="2800" b="0" i="1" smtClean="0">
                            <a:latin typeface="Cambria Math" panose="02040503050406030204" pitchFamily="18" charset="0"/>
                            <a:ea typeface="Cambria Math" panose="02040503050406030204" pitchFamily="18" charset="0"/>
                          </a:rPr>
                        </m:ctrlPr>
                      </m:dPr>
                      <m:e>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1−</m:t>
                            </m:r>
                            <m:r>
                              <a:rPr lang="en-US" altLang="zh-TW" sz="2800" i="1" smtClean="0">
                                <a:latin typeface="Cambria Math" panose="02040503050406030204" pitchFamily="18" charset="0"/>
                                <a:ea typeface="Cambria Math" panose="02040503050406030204" pitchFamily="18" charset="0"/>
                              </a:rPr>
                              <m:t>𝜆</m:t>
                            </m:r>
                          </m:e>
                        </m:d>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en-US" altLang="zh-TW" sz="2800" b="0" i="0" smtClean="0">
                                <a:latin typeface="Cambria Math" panose="02040503050406030204" pitchFamily="18" charset="0"/>
                                <a:ea typeface="Cambria Math" panose="02040503050406030204" pitchFamily="18" charset="0"/>
                              </a:rPr>
                              <m:t>1</m:t>
                            </m:r>
                          </m:sub>
                        </m:sSub>
                        <m:r>
                          <a:rPr lang="en-US" altLang="zh-TW" sz="2800" b="0" i="1" smtClean="0">
                            <a:latin typeface="Cambria Math" panose="02040503050406030204" pitchFamily="18" charset="0"/>
                            <a:ea typeface="Cambria Math" panose="02040503050406030204" pitchFamily="18" charset="0"/>
                          </a:rPr>
                          <m:t>+</m:t>
                        </m:r>
                        <m:r>
                          <a:rPr lang="en-US" altLang="zh-TW" sz="2800" i="1" smtClean="0">
                            <a:latin typeface="Cambria Math" panose="02040503050406030204" pitchFamily="18" charset="0"/>
                            <a:ea typeface="Cambria Math" panose="02040503050406030204" pitchFamily="18" charset="0"/>
                          </a:rPr>
                          <m:t>𝜆</m:t>
                        </m:r>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zh-TW" altLang="en-US" sz="2800" i="0">
                                <a:latin typeface="Cambria Math" panose="02040503050406030204" pitchFamily="18" charset="0"/>
                              </a:rPr>
                              <m:t>2</m:t>
                            </m:r>
                          </m:sub>
                        </m:sSub>
                      </m:e>
                    </m:d>
                    <m:r>
                      <a:rPr lang="en-US" altLang="zh-TW" sz="2800" i="1">
                        <a:latin typeface="Cambria Math" panose="02040503050406030204" pitchFamily="18" charset="0"/>
                        <a:ea typeface="Cambria Math" panose="02040503050406030204" pitchFamily="18" charset="0"/>
                      </a:rPr>
                      <m:t>≤</m:t>
                    </m:r>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1−</m:t>
                        </m:r>
                        <m:r>
                          <a:rPr lang="en-US" altLang="zh-TW" sz="2800" i="1">
                            <a:latin typeface="Cambria Math" panose="02040503050406030204" pitchFamily="18" charset="0"/>
                            <a:ea typeface="Cambria Math" panose="02040503050406030204" pitchFamily="18" charset="0"/>
                          </a:rPr>
                          <m:t>𝜆</m:t>
                        </m:r>
                      </m:e>
                    </m:d>
                    <m:r>
                      <a:rPr lang="en-US" altLang="zh-TW" sz="2800" b="0" i="1" smtClean="0">
                        <a:latin typeface="Cambria Math" panose="02040503050406030204" pitchFamily="18" charset="0"/>
                        <a:ea typeface="Cambria Math" panose="02040503050406030204" pitchFamily="18" charset="0"/>
                      </a:rPr>
                      <m:t>h</m:t>
                    </m:r>
                    <m:d>
                      <m:dPr>
                        <m:ctrlPr>
                          <a:rPr lang="en-US" altLang="zh-TW" sz="2800" b="0" i="1" smtClean="0">
                            <a:latin typeface="Cambria Math" panose="02040503050406030204" pitchFamily="18" charset="0"/>
                            <a:ea typeface="Cambria Math" panose="02040503050406030204" pitchFamily="18" charset="0"/>
                          </a:rPr>
                        </m:ctrlPr>
                      </m:dPr>
                      <m:e>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en-US" altLang="zh-TW" sz="2800" b="0" i="0" smtClean="0">
                                <a:latin typeface="Cambria Math" panose="02040503050406030204" pitchFamily="18" charset="0"/>
                                <a:ea typeface="Cambria Math" panose="02040503050406030204" pitchFamily="18" charset="0"/>
                              </a:rPr>
                              <m:t>1</m:t>
                            </m:r>
                          </m:sub>
                        </m:sSub>
                      </m:e>
                    </m:d>
                    <m:r>
                      <a:rPr lang="en-US" altLang="zh-TW" sz="2800" b="0" i="1" smtClean="0">
                        <a:latin typeface="Cambria Math" panose="02040503050406030204" pitchFamily="18" charset="0"/>
                        <a:ea typeface="Cambria Math" panose="02040503050406030204" pitchFamily="18" charset="0"/>
                      </a:rPr>
                      <m:t>+</m:t>
                    </m:r>
                    <m:r>
                      <a:rPr lang="en-US" altLang="zh-TW" sz="2800" i="1" smtClean="0">
                        <a:latin typeface="Cambria Math" panose="02040503050406030204" pitchFamily="18" charset="0"/>
                        <a:ea typeface="Cambria Math" panose="02040503050406030204" pitchFamily="18" charset="0"/>
                      </a:rPr>
                      <m:t>𝜆</m:t>
                    </m:r>
                    <m:r>
                      <a:rPr lang="en-US" altLang="zh-TW" sz="2800" b="0" i="1" smtClean="0">
                        <a:latin typeface="Cambria Math" panose="02040503050406030204" pitchFamily="18" charset="0"/>
                        <a:ea typeface="Cambria Math" panose="02040503050406030204" pitchFamily="18" charset="0"/>
                      </a:rPr>
                      <m:t>h</m:t>
                    </m:r>
                    <m:r>
                      <a:rPr lang="en-US" altLang="zh-TW" sz="2800" b="0" i="1" smtClean="0">
                        <a:latin typeface="Cambria Math" panose="02040503050406030204" pitchFamily="18" charset="0"/>
                        <a:ea typeface="Cambria Math" panose="02040503050406030204" pitchFamily="18" charset="0"/>
                      </a:rPr>
                      <m:t>(</m:t>
                    </m:r>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zh-TW" altLang="en-US" sz="2800" i="0">
                            <a:latin typeface="Cambria Math" panose="02040503050406030204" pitchFamily="18" charset="0"/>
                          </a:rPr>
                          <m:t>2</m:t>
                        </m:r>
                      </m:sub>
                    </m:sSub>
                    <m:r>
                      <a:rPr lang="en-US" altLang="zh-TW" sz="2800" b="0" i="1" smtClean="0">
                        <a:latin typeface="Cambria Math" panose="02040503050406030204" pitchFamily="18" charset="0"/>
                        <a:ea typeface="Cambria Math" panose="02040503050406030204" pitchFamily="18" charset="0"/>
                      </a:rPr>
                      <m:t>)</m:t>
                    </m:r>
                  </m:oMath>
                </a14:m>
                <a:r>
                  <a:rPr lang="en-US" altLang="zh-TW" sz="2800">
                    <a:latin typeface="Cambria Math" panose="02040503050406030204" pitchFamily="18" charset="0"/>
                    <a:ea typeface="Cambria Math" panose="02040503050406030204" pitchFamily="18" charset="0"/>
                  </a:rPr>
                  <a:t> (8.5.2)</a:t>
                </a:r>
              </a:p>
              <a:p>
                <a:pPr marL="0" indent="0">
                  <a:lnSpc>
                    <a:spcPct val="150000"/>
                  </a:lnSpc>
                  <a:buNone/>
                </a:pPr>
                <a:r>
                  <a:rPr lang="en-US" altLang="zh-TW"/>
                  <a:t>	=&gt; </a:t>
                </a:r>
                <a14:m>
                  <m:oMath xmlns:m="http://schemas.openxmlformats.org/officeDocument/2006/math">
                    <m:sSub>
                      <m:sSubPr>
                        <m:ctrlPr>
                          <a:rPr lang="en-US" altLang="zh-TW" b="0" i="1" smtClean="0">
                            <a:latin typeface="Cambria Math" panose="02040503050406030204" pitchFamily="18" charset="0"/>
                            <a:ea typeface="Cambria Math" panose="02040503050406030204" pitchFamily="18" charset="0"/>
                          </a:rPr>
                        </m:ctrlPr>
                      </m:sSubPr>
                      <m:e>
                        <m:r>
                          <m:rPr>
                            <m:sty m:val="p"/>
                          </m:rPr>
                          <a:rPr lang="en-US" altLang="zh-TW" i="1">
                            <a:latin typeface="Cambria Math" panose="02040503050406030204" pitchFamily="18" charset="0"/>
                            <a:ea typeface="Cambria Math" panose="02040503050406030204" pitchFamily="18" charset="0"/>
                          </a:rPr>
                          <m:t>c</m:t>
                        </m:r>
                      </m:e>
                      <m:sub>
                        <m:r>
                          <a:rPr lang="en-US" altLang="zh-TW" b="0" i="1" smtClean="0">
                            <a:latin typeface="Cambria Math" panose="02040503050406030204" pitchFamily="18" charset="0"/>
                            <a:ea typeface="Cambria Math" panose="02040503050406030204" pitchFamily="18" charset="0"/>
                          </a:rPr>
                          <m:t>𝑛</m:t>
                        </m:r>
                      </m:sub>
                    </m:sSub>
                    <m:d>
                      <m:dPr>
                        <m:ctrlPr>
                          <a:rPr lang="en-US" altLang="zh-TW" sz="2800" b="0" i="1" smtClean="0">
                            <a:latin typeface="Cambria Math" panose="02040503050406030204" pitchFamily="18" charset="0"/>
                            <a:ea typeface="Cambria Math" panose="02040503050406030204" pitchFamily="18" charset="0"/>
                          </a:rPr>
                        </m:ctrlPr>
                      </m:dPr>
                      <m:e>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𝑡</m:t>
                            </m:r>
                          </m:e>
                          <m:sub>
                            <m:r>
                              <a:rPr lang="en-US" altLang="zh-TW" sz="2800" b="0" i="1" smtClean="0">
                                <a:latin typeface="Cambria Math" panose="02040503050406030204" pitchFamily="18" charset="0"/>
                                <a:ea typeface="Cambria Math" panose="02040503050406030204" pitchFamily="18" charset="0"/>
                              </a:rPr>
                              <m:t>𝑛</m:t>
                            </m:r>
                          </m:sub>
                        </m:sSub>
                        <m:r>
                          <a:rPr lang="en-US" altLang="zh-TW" sz="2800" b="0" i="1" smtClean="0">
                            <a:latin typeface="Cambria Math" panose="02040503050406030204" pitchFamily="18" charset="0"/>
                            <a:ea typeface="Cambria Math" panose="02040503050406030204" pitchFamily="18" charset="0"/>
                          </a:rPr>
                          <m:t>,</m:t>
                        </m:r>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1−</m:t>
                            </m:r>
                            <m:r>
                              <a:rPr lang="en-US" altLang="zh-TW" sz="2800" i="1" smtClean="0">
                                <a:latin typeface="Cambria Math" panose="02040503050406030204" pitchFamily="18" charset="0"/>
                                <a:ea typeface="Cambria Math" panose="02040503050406030204" pitchFamily="18" charset="0"/>
                              </a:rPr>
                              <m:t>𝜆</m:t>
                            </m:r>
                          </m:e>
                        </m:d>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en-US" altLang="zh-TW" sz="2800" b="0" i="0" smtClean="0">
                                <a:latin typeface="Cambria Math" panose="02040503050406030204" pitchFamily="18" charset="0"/>
                                <a:ea typeface="Cambria Math" panose="02040503050406030204" pitchFamily="18" charset="0"/>
                              </a:rPr>
                              <m:t>1</m:t>
                            </m:r>
                          </m:sub>
                        </m:sSub>
                        <m:r>
                          <a:rPr lang="en-US" altLang="zh-TW" sz="2800" b="0" i="1" smtClean="0">
                            <a:latin typeface="Cambria Math" panose="02040503050406030204" pitchFamily="18" charset="0"/>
                            <a:ea typeface="Cambria Math" panose="02040503050406030204" pitchFamily="18" charset="0"/>
                          </a:rPr>
                          <m:t>+</m:t>
                        </m:r>
                        <m:r>
                          <a:rPr lang="en-US" altLang="zh-TW" sz="2800" i="1" smtClean="0">
                            <a:latin typeface="Cambria Math" panose="02040503050406030204" pitchFamily="18" charset="0"/>
                            <a:ea typeface="Cambria Math" panose="02040503050406030204" pitchFamily="18" charset="0"/>
                          </a:rPr>
                          <m:t>𝜆</m:t>
                        </m:r>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zh-TW" altLang="en-US" sz="2800" i="0">
                                <a:latin typeface="Cambria Math" panose="02040503050406030204" pitchFamily="18" charset="0"/>
                              </a:rPr>
                              <m:t>2</m:t>
                            </m:r>
                          </m:sub>
                        </m:sSub>
                      </m:e>
                    </m:d>
                    <m:r>
                      <a:rPr lang="en-US" altLang="zh-TW" sz="2800" i="1">
                        <a:latin typeface="Cambria Math" panose="02040503050406030204" pitchFamily="18" charset="0"/>
                        <a:ea typeface="Cambria Math" panose="02040503050406030204" pitchFamily="18" charset="0"/>
                      </a:rPr>
                      <m:t>≤</m:t>
                    </m:r>
                    <m:d>
                      <m:dPr>
                        <m:ctrlPr>
                          <a:rPr lang="en-US" altLang="zh-TW" sz="2800" b="0" i="1" smtClean="0">
                            <a:latin typeface="Cambria Math" panose="02040503050406030204" pitchFamily="18" charset="0"/>
                            <a:ea typeface="Cambria Math" panose="02040503050406030204" pitchFamily="18" charset="0"/>
                          </a:rPr>
                        </m:ctrlPr>
                      </m:dPr>
                      <m:e>
                        <m:r>
                          <a:rPr lang="en-US" altLang="zh-TW" sz="2800" b="0" i="1" smtClean="0">
                            <a:latin typeface="Cambria Math" panose="02040503050406030204" pitchFamily="18" charset="0"/>
                            <a:ea typeface="Cambria Math" panose="02040503050406030204" pitchFamily="18" charset="0"/>
                          </a:rPr>
                          <m:t>1−</m:t>
                        </m:r>
                        <m:r>
                          <a:rPr lang="en-US" altLang="zh-TW" sz="2800" i="1">
                            <a:latin typeface="Cambria Math" panose="02040503050406030204" pitchFamily="18" charset="0"/>
                            <a:ea typeface="Cambria Math" panose="02040503050406030204" pitchFamily="18" charset="0"/>
                          </a:rPr>
                          <m:t>𝜆</m:t>
                        </m:r>
                      </m:e>
                    </m:d>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𝑐</m:t>
                        </m:r>
                      </m:e>
                      <m:sub>
                        <m:r>
                          <a:rPr lang="en-US" altLang="zh-TW" sz="2800" b="0" i="1" smtClean="0">
                            <a:latin typeface="Cambria Math" panose="02040503050406030204" pitchFamily="18" charset="0"/>
                            <a:ea typeface="Cambria Math" panose="02040503050406030204" pitchFamily="18" charset="0"/>
                          </a:rPr>
                          <m:t>𝑛</m:t>
                        </m:r>
                      </m:sub>
                    </m:sSub>
                    <m:d>
                      <m:dPr>
                        <m:ctrlPr>
                          <a:rPr lang="en-US" altLang="zh-TW" sz="2800" b="0" i="1" smtClean="0">
                            <a:latin typeface="Cambria Math" panose="02040503050406030204" pitchFamily="18" charset="0"/>
                            <a:ea typeface="Cambria Math" panose="02040503050406030204" pitchFamily="18" charset="0"/>
                          </a:rPr>
                        </m:ctrlPr>
                      </m:dPr>
                      <m:e>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𝑡</m:t>
                            </m:r>
                          </m:e>
                          <m:sub>
                            <m:r>
                              <a:rPr lang="en-US" altLang="zh-TW" sz="2800" b="0" i="1" smtClean="0">
                                <a:latin typeface="Cambria Math" panose="02040503050406030204" pitchFamily="18" charset="0"/>
                                <a:ea typeface="Cambria Math" panose="02040503050406030204" pitchFamily="18" charset="0"/>
                              </a:rPr>
                              <m:t>𝑛</m:t>
                            </m:r>
                          </m:sub>
                        </m:sSub>
                        <m:r>
                          <a:rPr lang="en-US" altLang="zh-TW" sz="2800" b="0" i="1" smtClean="0">
                            <a:latin typeface="Cambria Math" panose="02040503050406030204" pitchFamily="18" charset="0"/>
                            <a:ea typeface="Cambria Math" panose="02040503050406030204" pitchFamily="18" charset="0"/>
                          </a:rPr>
                          <m:t>,</m:t>
                        </m:r>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en-US" altLang="zh-TW" sz="2800" b="0" i="0" smtClean="0">
                                <a:latin typeface="Cambria Math" panose="02040503050406030204" pitchFamily="18" charset="0"/>
                                <a:ea typeface="Cambria Math" panose="02040503050406030204" pitchFamily="18" charset="0"/>
                              </a:rPr>
                              <m:t>1</m:t>
                            </m:r>
                          </m:sub>
                        </m:sSub>
                      </m:e>
                    </m:d>
                    <m:r>
                      <a:rPr lang="en-US" altLang="zh-TW" sz="2800" b="0" i="1" smtClean="0">
                        <a:latin typeface="Cambria Math" panose="02040503050406030204" pitchFamily="18" charset="0"/>
                        <a:ea typeface="Cambria Math" panose="02040503050406030204" pitchFamily="18" charset="0"/>
                      </a:rPr>
                      <m:t>+</m:t>
                    </m:r>
                    <m:r>
                      <a:rPr lang="en-US" altLang="zh-TW" sz="2800" i="1" smtClean="0">
                        <a:latin typeface="Cambria Math" panose="02040503050406030204" pitchFamily="18" charset="0"/>
                        <a:ea typeface="Cambria Math" panose="02040503050406030204" pitchFamily="18" charset="0"/>
                      </a:rPr>
                      <m:t>𝜆</m:t>
                    </m:r>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𝑐</m:t>
                        </m:r>
                      </m:e>
                      <m:sub>
                        <m:r>
                          <a:rPr lang="en-US" altLang="zh-TW" sz="2800" b="0" i="1" smtClean="0">
                            <a:latin typeface="Cambria Math" panose="02040503050406030204" pitchFamily="18" charset="0"/>
                            <a:ea typeface="Cambria Math" panose="02040503050406030204" pitchFamily="18" charset="0"/>
                          </a:rPr>
                          <m:t>𝑛</m:t>
                        </m:r>
                      </m:sub>
                    </m:sSub>
                    <m:r>
                      <a:rPr lang="en-US" altLang="zh-TW" sz="2800" b="0" i="1" smtClean="0">
                        <a:latin typeface="Cambria Math" panose="02040503050406030204" pitchFamily="18" charset="0"/>
                        <a:ea typeface="Cambria Math" panose="02040503050406030204" pitchFamily="18" charset="0"/>
                      </a:rPr>
                      <m:t>(</m:t>
                    </m:r>
                    <m:sSub>
                      <m:sSubPr>
                        <m:ctrlPr>
                          <a:rPr lang="en-US" altLang="zh-TW" sz="2800" b="0" i="1" smtClean="0">
                            <a:latin typeface="Cambria Math" panose="02040503050406030204" pitchFamily="18" charset="0"/>
                            <a:ea typeface="Cambria Math" panose="02040503050406030204" pitchFamily="18" charset="0"/>
                          </a:rPr>
                        </m:ctrlPr>
                      </m:sSubPr>
                      <m:e>
                        <m:r>
                          <a:rPr lang="en-US" altLang="zh-TW" sz="2800" b="0" i="1" smtClean="0">
                            <a:latin typeface="Cambria Math" panose="02040503050406030204" pitchFamily="18" charset="0"/>
                            <a:ea typeface="Cambria Math" panose="02040503050406030204" pitchFamily="18" charset="0"/>
                          </a:rPr>
                          <m:t>𝑡</m:t>
                        </m:r>
                      </m:e>
                      <m:sub>
                        <m:r>
                          <a:rPr lang="en-US" altLang="zh-TW" sz="2800" b="0" i="1" smtClean="0">
                            <a:latin typeface="Cambria Math" panose="02040503050406030204" pitchFamily="18" charset="0"/>
                            <a:ea typeface="Cambria Math" panose="02040503050406030204" pitchFamily="18" charset="0"/>
                          </a:rPr>
                          <m:t>𝑛</m:t>
                        </m:r>
                      </m:sub>
                    </m:sSub>
                    <m:r>
                      <a:rPr lang="en-US" altLang="zh-TW" sz="2800" b="0" i="1" smtClean="0">
                        <a:latin typeface="Cambria Math" panose="02040503050406030204" pitchFamily="18" charset="0"/>
                        <a:ea typeface="Cambria Math" panose="02040503050406030204" pitchFamily="18" charset="0"/>
                      </a:rPr>
                      <m:t>,</m:t>
                    </m:r>
                    <m:sSub>
                      <m:sSubPr>
                        <m:ctrlPr>
                          <a:rPr lang="zh-TW" altLang="en-US" sz="2800" i="1" smtClean="0">
                            <a:solidFill>
                              <a:srgbClr val="836967"/>
                            </a:solidFill>
                            <a:latin typeface="Cambria Math" panose="02040503050406030204" pitchFamily="18" charset="0"/>
                          </a:rPr>
                        </m:ctrlPr>
                      </m:sSubPr>
                      <m:e>
                        <m:r>
                          <a:rPr lang="zh-TW" altLang="en-US" sz="2800" i="1">
                            <a:latin typeface="Cambria Math" panose="02040503050406030204" pitchFamily="18" charset="0"/>
                          </a:rPr>
                          <m:t>𝑥</m:t>
                        </m:r>
                      </m:e>
                      <m:sub>
                        <m:r>
                          <a:rPr lang="zh-TW" altLang="en-US" sz="2800" i="0">
                            <a:latin typeface="Cambria Math" panose="02040503050406030204" pitchFamily="18" charset="0"/>
                          </a:rPr>
                          <m:t>2</m:t>
                        </m:r>
                      </m:sub>
                    </m:sSub>
                    <m:r>
                      <a:rPr lang="en-US" altLang="zh-TW" sz="2800" b="0" i="1" smtClean="0">
                        <a:latin typeface="Cambria Math" panose="02040503050406030204" pitchFamily="18" charset="0"/>
                        <a:ea typeface="Cambria Math" panose="02040503050406030204" pitchFamily="18" charset="0"/>
                      </a:rPr>
                      <m:t>)</m:t>
                    </m:r>
                  </m:oMath>
                </a14:m>
                <a:r>
                  <a:rPr lang="en-US" altLang="zh-TW"/>
                  <a:t>. (8.5.18)</a:t>
                </a:r>
                <a:endParaRPr lang="zh-TW" altLang="en-US"/>
              </a:p>
            </p:txBody>
          </p:sp>
        </mc:Choice>
        <mc:Fallback xmlns="">
          <p:sp>
            <p:nvSpPr>
              <p:cNvPr id="3" name="內容版面配置區 2">
                <a:extLst>
                  <a:ext uri="{FF2B5EF4-FFF2-40B4-BE49-F238E27FC236}">
                    <a16:creationId xmlns:a16="http://schemas.microsoft.com/office/drawing/2014/main" id="{C1AD6C93-623E-4B1F-BFFD-4C725FA2D950}"/>
                  </a:ext>
                </a:extLst>
              </p:cNvPr>
              <p:cNvSpPr>
                <a:spLocks noGrp="1" noRot="1" noChangeAspect="1" noMove="1" noResize="1" noEditPoints="1" noAdjustHandles="1" noChangeArrowheads="1" noChangeShapeType="1" noTextEdit="1"/>
              </p:cNvSpPr>
              <p:nvPr>
                <p:ph idx="1"/>
              </p:nvPr>
            </p:nvSpPr>
            <p:spPr>
              <a:xfrm>
                <a:off x="214009" y="1253331"/>
                <a:ext cx="11760740" cy="4351338"/>
              </a:xfrm>
              <a:blipFill>
                <a:blip r:embed="rId3"/>
                <a:stretch>
                  <a:fillRect l="-103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037875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546498F-141D-4CFA-A5D3-2FB4C4141DEF}"/>
              </a:ext>
            </a:extLst>
          </p:cNvPr>
          <p:cNvPicPr>
            <a:picLocks noChangeAspect="1"/>
          </p:cNvPicPr>
          <p:nvPr/>
        </p:nvPicPr>
        <p:blipFill>
          <a:blip r:embed="rId3"/>
          <a:stretch>
            <a:fillRect/>
          </a:stretch>
        </p:blipFill>
        <p:spPr>
          <a:xfrm>
            <a:off x="2361679" y="444120"/>
            <a:ext cx="7468642" cy="1895740"/>
          </a:xfrm>
          <a:prstGeom prst="rect">
            <a:avLst/>
          </a:prstGeom>
        </p:spPr>
      </p:pic>
      <p:sp>
        <p:nvSpPr>
          <p:cNvPr id="2" name="標題 1">
            <a:extLst>
              <a:ext uri="{FF2B5EF4-FFF2-40B4-BE49-F238E27FC236}">
                <a16:creationId xmlns:a16="http://schemas.microsoft.com/office/drawing/2014/main" id="{AD2C1F67-E7F9-4ABD-BBDB-DDBDEFED33F6}"/>
              </a:ext>
            </a:extLst>
          </p:cNvPr>
          <p:cNvSpPr>
            <a:spLocks noGrp="1"/>
          </p:cNvSpPr>
          <p:nvPr>
            <p:ph type="title"/>
          </p:nvPr>
        </p:nvSpPr>
        <p:spPr>
          <a:xfrm>
            <a:off x="102704" y="-218661"/>
            <a:ext cx="10515600" cy="1325563"/>
          </a:xfrm>
        </p:spPr>
        <p:txBody>
          <a:bodyPr>
            <a:normAutofit/>
          </a:bodyPr>
          <a:lstStyle/>
          <a:p>
            <a:r>
              <a:rPr lang="en-US" altLang="zh-TW" sz="3200"/>
              <a:t>Proof (8.5.18)</a:t>
            </a:r>
            <a:endParaRPr lang="zh-TW" altLang="en-US" sz="3200"/>
          </a:p>
        </p:txBody>
      </p:sp>
      <p:pic>
        <p:nvPicPr>
          <p:cNvPr id="7" name="圖片 6">
            <a:extLst>
              <a:ext uri="{FF2B5EF4-FFF2-40B4-BE49-F238E27FC236}">
                <a16:creationId xmlns:a16="http://schemas.microsoft.com/office/drawing/2014/main" id="{94B9E8D4-DDD3-49D6-A6DD-61BF25C2835C}"/>
              </a:ext>
            </a:extLst>
          </p:cNvPr>
          <p:cNvPicPr>
            <a:picLocks noChangeAspect="1"/>
          </p:cNvPicPr>
          <p:nvPr/>
        </p:nvPicPr>
        <p:blipFill>
          <a:blip r:embed="rId4"/>
          <a:stretch>
            <a:fillRect/>
          </a:stretch>
        </p:blipFill>
        <p:spPr>
          <a:xfrm>
            <a:off x="2471231" y="2489032"/>
            <a:ext cx="7249537" cy="3924848"/>
          </a:xfrm>
          <a:prstGeom prst="rect">
            <a:avLst/>
          </a:prstGeom>
        </p:spPr>
      </p:pic>
      <p:cxnSp>
        <p:nvCxnSpPr>
          <p:cNvPr id="9" name="直線接點 8">
            <a:extLst>
              <a:ext uri="{FF2B5EF4-FFF2-40B4-BE49-F238E27FC236}">
                <a16:creationId xmlns:a16="http://schemas.microsoft.com/office/drawing/2014/main" id="{9157F6CE-01B1-4E62-97CF-286C84579846}"/>
              </a:ext>
            </a:extLst>
          </p:cNvPr>
          <p:cNvCxnSpPr/>
          <p:nvPr/>
        </p:nvCxnSpPr>
        <p:spPr>
          <a:xfrm>
            <a:off x="8746435" y="864704"/>
            <a:ext cx="97433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接點 9">
            <a:extLst>
              <a:ext uri="{FF2B5EF4-FFF2-40B4-BE49-F238E27FC236}">
                <a16:creationId xmlns:a16="http://schemas.microsoft.com/office/drawing/2014/main" id="{3D49830B-CFC8-43B8-BE88-BE2E13B9A16C}"/>
              </a:ext>
            </a:extLst>
          </p:cNvPr>
          <p:cNvCxnSpPr>
            <a:cxnSpLocks/>
          </p:cNvCxnSpPr>
          <p:nvPr/>
        </p:nvCxnSpPr>
        <p:spPr>
          <a:xfrm>
            <a:off x="3385226" y="1914298"/>
            <a:ext cx="551841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群組 14">
            <a:extLst>
              <a:ext uri="{FF2B5EF4-FFF2-40B4-BE49-F238E27FC236}">
                <a16:creationId xmlns:a16="http://schemas.microsoft.com/office/drawing/2014/main" id="{D3E255A8-3DC1-4C2F-9BE0-4532E0B543B0}"/>
              </a:ext>
            </a:extLst>
          </p:cNvPr>
          <p:cNvGrpSpPr/>
          <p:nvPr/>
        </p:nvGrpSpPr>
        <p:grpSpPr>
          <a:xfrm>
            <a:off x="6570878" y="2027686"/>
            <a:ext cx="5518418" cy="624347"/>
            <a:chOff x="6570878" y="2027686"/>
            <a:chExt cx="5518418" cy="624347"/>
          </a:xfrm>
        </p:grpSpPr>
        <p:pic>
          <p:nvPicPr>
            <p:cNvPr id="12" name="圖片 11">
              <a:extLst>
                <a:ext uri="{FF2B5EF4-FFF2-40B4-BE49-F238E27FC236}">
                  <a16:creationId xmlns:a16="http://schemas.microsoft.com/office/drawing/2014/main" id="{9B7C0A0D-A2DB-4588-9AAE-5FCD792A33E3}"/>
                </a:ext>
              </a:extLst>
            </p:cNvPr>
            <p:cNvPicPr>
              <a:picLocks noChangeAspect="1"/>
            </p:cNvPicPr>
            <p:nvPr/>
          </p:nvPicPr>
          <p:blipFill>
            <a:blip r:embed="rId5"/>
            <a:stretch>
              <a:fillRect/>
            </a:stretch>
          </p:blipFill>
          <p:spPr>
            <a:xfrm>
              <a:off x="6570878" y="2027686"/>
              <a:ext cx="5518418" cy="624347"/>
            </a:xfrm>
            <a:prstGeom prst="rect">
              <a:avLst/>
            </a:prstGeom>
            <a:ln w="19050">
              <a:solidFill>
                <a:schemeClr val="tx1"/>
              </a:solidFill>
            </a:ln>
          </p:spPr>
        </p:pic>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E85713B6-2EDD-4501-BA9C-61649127F9E3}"/>
                    </a:ext>
                  </a:extLst>
                </p:cNvPr>
                <p:cNvSpPr txBox="1"/>
                <p:nvPr/>
              </p:nvSpPr>
              <p:spPr>
                <a:xfrm>
                  <a:off x="6765587" y="2375034"/>
                  <a:ext cx="329193"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rgbClr val="FF0000"/>
                            </a:solidFill>
                            <a:latin typeface="Cambria Math" panose="02040503050406030204" pitchFamily="18" charset="0"/>
                          </a:rPr>
                          <m:t>𝛼</m:t>
                        </m:r>
                        <m:r>
                          <a:rPr lang="zh-TW" altLang="en-US" i="1" smtClean="0">
                            <a:solidFill>
                              <a:srgbClr val="FF0000"/>
                            </a:solidFill>
                            <a:latin typeface="Cambria Math" panose="02040503050406030204" pitchFamily="18" charset="0"/>
                          </a:rPr>
                          <m:t>𝑥</m:t>
                        </m:r>
                      </m:oMath>
                    </m:oMathPara>
                  </a14:m>
                  <a:endParaRPr lang="zh-TW" altLang="en-US">
                    <a:solidFill>
                      <a:srgbClr val="FF0000"/>
                    </a:solidFill>
                  </a:endParaRPr>
                </a:p>
              </p:txBody>
            </p:sp>
          </mc:Choice>
          <mc:Fallback xmlns="">
            <p:sp>
              <p:nvSpPr>
                <p:cNvPr id="13" name="文字方塊 12">
                  <a:extLst>
                    <a:ext uri="{FF2B5EF4-FFF2-40B4-BE49-F238E27FC236}">
                      <a16:creationId xmlns:a16="http://schemas.microsoft.com/office/drawing/2014/main" id="{E85713B6-2EDD-4501-BA9C-61649127F9E3}"/>
                    </a:ext>
                  </a:extLst>
                </p:cNvPr>
                <p:cNvSpPr txBox="1">
                  <a:spLocks noRot="1" noChangeAspect="1" noMove="1" noResize="1" noEditPoints="1" noAdjustHandles="1" noChangeArrowheads="1" noChangeShapeType="1" noTextEdit="1"/>
                </p:cNvSpPr>
                <p:nvPr/>
              </p:nvSpPr>
              <p:spPr>
                <a:xfrm>
                  <a:off x="6765587" y="2375034"/>
                  <a:ext cx="329193" cy="276999"/>
                </a:xfrm>
                <a:prstGeom prst="rect">
                  <a:avLst/>
                </a:prstGeom>
                <a:blipFill>
                  <a:blip r:embed="rId6"/>
                  <a:stretch>
                    <a:fillRect l="-9259" r="-7407"/>
                  </a:stretch>
                </a:blipFill>
                <a:ln w="1905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1E568D3A-7FDC-42DB-957D-BACB7E8F53F3}"/>
                    </a:ext>
                  </a:extLst>
                </p:cNvPr>
                <p:cNvSpPr txBox="1"/>
                <p:nvPr/>
              </p:nvSpPr>
              <p:spPr>
                <a:xfrm>
                  <a:off x="7368701" y="2375034"/>
                  <a:ext cx="191334"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i="1" smtClean="0">
                            <a:solidFill>
                              <a:srgbClr val="FF0000"/>
                            </a:solidFill>
                            <a:latin typeface="Cambria Math" panose="02040503050406030204" pitchFamily="18" charset="0"/>
                          </a:rPr>
                          <m:t>𝑥</m:t>
                        </m:r>
                      </m:oMath>
                    </m:oMathPara>
                  </a14:m>
                  <a:endParaRPr lang="zh-TW" altLang="en-US">
                    <a:solidFill>
                      <a:srgbClr val="FF0000"/>
                    </a:solidFill>
                  </a:endParaRPr>
                </a:p>
              </p:txBody>
            </p:sp>
          </mc:Choice>
          <mc:Fallback xmlns="">
            <p:sp>
              <p:nvSpPr>
                <p:cNvPr id="14" name="文字方塊 13">
                  <a:extLst>
                    <a:ext uri="{FF2B5EF4-FFF2-40B4-BE49-F238E27FC236}">
                      <a16:creationId xmlns:a16="http://schemas.microsoft.com/office/drawing/2014/main" id="{1E568D3A-7FDC-42DB-957D-BACB7E8F53F3}"/>
                    </a:ext>
                  </a:extLst>
                </p:cNvPr>
                <p:cNvSpPr txBox="1">
                  <a:spLocks noRot="1" noChangeAspect="1" noMove="1" noResize="1" noEditPoints="1" noAdjustHandles="1" noChangeArrowheads="1" noChangeShapeType="1" noTextEdit="1"/>
                </p:cNvSpPr>
                <p:nvPr/>
              </p:nvSpPr>
              <p:spPr>
                <a:xfrm>
                  <a:off x="7368701" y="2375034"/>
                  <a:ext cx="191334" cy="276999"/>
                </a:xfrm>
                <a:prstGeom prst="rect">
                  <a:avLst/>
                </a:prstGeom>
                <a:blipFill>
                  <a:blip r:embed="rId7"/>
                  <a:stretch>
                    <a:fillRect l="-16129" r="-12903"/>
                  </a:stretch>
                </a:blipFill>
                <a:ln w="19050">
                  <a:noFill/>
                </a:ln>
              </p:spPr>
              <p:txBody>
                <a:bodyPr/>
                <a:lstStyle/>
                <a:p>
                  <a:r>
                    <a:rPr lang="zh-TW" altLang="en-US">
                      <a:noFill/>
                    </a:rPr>
                    <a:t> </a:t>
                  </a:r>
                </a:p>
              </p:txBody>
            </p:sp>
          </mc:Fallback>
        </mc:AlternateContent>
      </p:grpSp>
      <p:pic>
        <p:nvPicPr>
          <p:cNvPr id="16" name="圖片 15">
            <a:extLst>
              <a:ext uri="{FF2B5EF4-FFF2-40B4-BE49-F238E27FC236}">
                <a16:creationId xmlns:a16="http://schemas.microsoft.com/office/drawing/2014/main" id="{8FF88772-50C6-4853-895A-67158B40539E}"/>
              </a:ext>
            </a:extLst>
          </p:cNvPr>
          <p:cNvPicPr>
            <a:picLocks noChangeAspect="1"/>
          </p:cNvPicPr>
          <p:nvPr/>
        </p:nvPicPr>
        <p:blipFill>
          <a:blip r:embed="rId8"/>
          <a:stretch>
            <a:fillRect/>
          </a:stretch>
        </p:blipFill>
        <p:spPr>
          <a:xfrm>
            <a:off x="6789048" y="3509802"/>
            <a:ext cx="4961739" cy="710981"/>
          </a:xfrm>
          <a:prstGeom prst="rect">
            <a:avLst/>
          </a:prstGeom>
          <a:ln w="19050">
            <a:solidFill>
              <a:schemeClr val="tx1"/>
            </a:solidFill>
          </a:ln>
        </p:spPr>
      </p:pic>
      <p:pic>
        <p:nvPicPr>
          <p:cNvPr id="4" name="圖片 3">
            <a:extLst>
              <a:ext uri="{FF2B5EF4-FFF2-40B4-BE49-F238E27FC236}">
                <a16:creationId xmlns:a16="http://schemas.microsoft.com/office/drawing/2014/main" id="{2B929CC3-6B4F-408F-87A8-1A94836A6B25}"/>
              </a:ext>
            </a:extLst>
          </p:cNvPr>
          <p:cNvPicPr>
            <a:picLocks noChangeAspect="1"/>
          </p:cNvPicPr>
          <p:nvPr/>
        </p:nvPicPr>
        <p:blipFill>
          <a:blip r:embed="rId9"/>
          <a:stretch>
            <a:fillRect/>
          </a:stretch>
        </p:blipFill>
        <p:spPr>
          <a:xfrm>
            <a:off x="6679746" y="6138122"/>
            <a:ext cx="5300682" cy="551516"/>
          </a:xfrm>
          <a:prstGeom prst="rect">
            <a:avLst/>
          </a:prstGeom>
        </p:spPr>
      </p:pic>
    </p:spTree>
    <p:extLst>
      <p:ext uri="{BB962C8B-B14F-4D97-AF65-F5344CB8AC3E}">
        <p14:creationId xmlns:p14="http://schemas.microsoft.com/office/powerpoint/2010/main" val="414389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3145839-E395-4E0D-A8FC-C8C73F92E55C}"/>
                  </a:ext>
                </a:extLst>
              </p:cNvPr>
              <p:cNvSpPr>
                <a:spLocks noGrp="1"/>
              </p:cNvSpPr>
              <p:nvPr>
                <p:ph idx="1"/>
              </p:nvPr>
            </p:nvSpPr>
            <p:spPr>
              <a:xfrm>
                <a:off x="838199" y="233464"/>
                <a:ext cx="10854447" cy="5943499"/>
              </a:xfrm>
            </p:spPr>
            <p:txBody>
              <a:bodyPr/>
              <a:lstStyle/>
              <a:p>
                <a:pPr marL="0" indent="0">
                  <a:lnSpc>
                    <a:spcPct val="150000"/>
                  </a:lnSpc>
                  <a:buNone/>
                </a:pPr>
                <a:r>
                  <a:rPr lang="en-US" altLang="zh-TW"/>
                  <a:t>At time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oMath>
                </a14:m>
                <a:r>
                  <a:rPr lang="en-US" altLang="zh-TW"/>
                  <a:t>, immediately before the dividend payment, the owner of American call has two choices…</a:t>
                </a:r>
              </a:p>
              <a:p>
                <a:pPr marL="0" indent="0">
                  <a:lnSpc>
                    <a:spcPct val="150000"/>
                  </a:lnSpc>
                  <a:buNone/>
                </a:pPr>
                <a:r>
                  <a:rPr lang="en-US" altLang="zh-TW" sz="2000"/>
                  <a:t>	1. exercise the option and receive </a:t>
                </a:r>
                <a14:m>
                  <m:oMath xmlns:m="http://schemas.openxmlformats.org/officeDocument/2006/math">
                    <m:sSub>
                      <m:sSubPr>
                        <m:ctrlPr>
                          <a:rPr lang="en-US" altLang="zh-TW" sz="2000" b="1" i="1" smtClean="0">
                            <a:solidFill>
                              <a:schemeClr val="accent6">
                                <a:lumMod val="75000"/>
                              </a:schemeClr>
                            </a:solidFill>
                            <a:latin typeface="Cambria Math" panose="02040503050406030204" pitchFamily="18" charset="0"/>
                          </a:rPr>
                        </m:ctrlPr>
                      </m:sSubPr>
                      <m:e>
                        <m:r>
                          <a:rPr lang="en-US" altLang="zh-TW" sz="2000" b="1" i="1">
                            <a:solidFill>
                              <a:schemeClr val="accent6">
                                <a:lumMod val="75000"/>
                              </a:schemeClr>
                            </a:solidFill>
                            <a:latin typeface="Cambria Math" panose="02040503050406030204" pitchFamily="18" charset="0"/>
                          </a:rPr>
                          <m:t>𝑺</m:t>
                        </m:r>
                        <m:r>
                          <a:rPr lang="en-US" altLang="zh-TW" sz="2000" b="1" i="1" smtClean="0">
                            <a:solidFill>
                              <a:schemeClr val="accent6">
                                <a:lumMod val="75000"/>
                              </a:schemeClr>
                            </a:solidFill>
                            <a:latin typeface="Cambria Math" panose="02040503050406030204" pitchFamily="18" charset="0"/>
                          </a:rPr>
                          <m:t>(</m:t>
                        </m:r>
                        <m:r>
                          <a:rPr lang="en-US" altLang="zh-TW" sz="2000" b="1" i="1" smtClean="0">
                            <a:solidFill>
                              <a:schemeClr val="accent6">
                                <a:lumMod val="75000"/>
                              </a:schemeClr>
                            </a:solidFill>
                            <a:latin typeface="Cambria Math" panose="02040503050406030204" pitchFamily="18" charset="0"/>
                          </a:rPr>
                          <m:t>𝒕</m:t>
                        </m:r>
                      </m:e>
                      <m:sub>
                        <m:r>
                          <a:rPr lang="en-US" altLang="zh-TW" sz="2000" b="1" i="1" smtClean="0">
                            <a:solidFill>
                              <a:schemeClr val="accent6">
                                <a:lumMod val="75000"/>
                              </a:schemeClr>
                            </a:solidFill>
                            <a:latin typeface="Cambria Math" panose="02040503050406030204" pitchFamily="18" charset="0"/>
                          </a:rPr>
                          <m:t>𝒏</m:t>
                        </m:r>
                      </m:sub>
                    </m:sSub>
                    <m:r>
                      <a:rPr lang="en-US" altLang="zh-TW" sz="2000" b="1" i="1" smtClean="0">
                        <a:solidFill>
                          <a:schemeClr val="accent6">
                            <a:lumMod val="75000"/>
                          </a:schemeClr>
                        </a:solidFill>
                        <a:latin typeface="Cambria Math" panose="02040503050406030204" pitchFamily="18" charset="0"/>
                      </a:rPr>
                      <m:t>−</m:t>
                    </m:r>
                    <m:r>
                      <a:rPr lang="en-US" altLang="zh-TW" sz="2000" b="1" i="1">
                        <a:solidFill>
                          <a:schemeClr val="accent6">
                            <a:lumMod val="75000"/>
                          </a:schemeClr>
                        </a:solidFill>
                        <a:latin typeface="Cambria Math" panose="02040503050406030204" pitchFamily="18" charset="0"/>
                      </a:rPr>
                      <m:t>)</m:t>
                    </m:r>
                    <m:r>
                      <a:rPr lang="en-US" altLang="zh-TW" sz="2000" b="1" i="1" smtClean="0">
                        <a:solidFill>
                          <a:schemeClr val="accent6">
                            <a:lumMod val="75000"/>
                          </a:schemeClr>
                        </a:solidFill>
                        <a:latin typeface="Cambria Math" panose="02040503050406030204" pitchFamily="18" charset="0"/>
                      </a:rPr>
                      <m:t> −</m:t>
                    </m:r>
                    <m:r>
                      <a:rPr lang="en-US" altLang="zh-TW" sz="2000" b="1" i="1" smtClean="0">
                        <a:solidFill>
                          <a:schemeClr val="accent6">
                            <a:lumMod val="75000"/>
                          </a:schemeClr>
                        </a:solidFill>
                        <a:latin typeface="Cambria Math" panose="02040503050406030204" pitchFamily="18" charset="0"/>
                      </a:rPr>
                      <m:t>𝑲</m:t>
                    </m:r>
                  </m:oMath>
                </a14:m>
                <a:r>
                  <a:rPr lang="zh-TW" altLang="en-US" sz="2000" b="1">
                    <a:solidFill>
                      <a:schemeClr val="accent6">
                        <a:lumMod val="75000"/>
                      </a:schemeClr>
                    </a:solidFill>
                  </a:rPr>
                  <a:t> </a:t>
                </a:r>
                <a:endParaRPr lang="en-US" altLang="zh-TW" sz="2000" b="1"/>
              </a:p>
              <a:p>
                <a:pPr marL="0" indent="0">
                  <a:lnSpc>
                    <a:spcPct val="150000"/>
                  </a:lnSpc>
                  <a:buNone/>
                </a:pPr>
                <a:r>
                  <a:rPr lang="en-US" altLang="zh-TW" sz="2000"/>
                  <a:t>	2. decline to exercise, permit the dividend to be paid and the asset price to fall to </a:t>
                </a:r>
                <a:br>
                  <a:rPr lang="en-US" altLang="zh-TW" sz="2000"/>
                </a:br>
                <a:r>
                  <a:rPr lang="en-US" altLang="zh-TW" sz="2000"/>
                  <a:t>	</a:t>
                </a:r>
                <a14:m>
                  <m:oMath xmlns:m="http://schemas.openxmlformats.org/officeDocument/2006/math">
                    <m:r>
                      <a:rPr lang="en-US" altLang="zh-TW" sz="2000" b="0" i="1" smtClean="0">
                        <a:latin typeface="Cambria Math" panose="02040503050406030204" pitchFamily="18" charset="0"/>
                      </a:rPr>
                      <m:t>𝑆</m:t>
                    </m:r>
                    <m:d>
                      <m:dPr>
                        <m:ctrlPr>
                          <a:rPr lang="en-US" altLang="zh-TW" sz="2000" b="0" i="1" smtClean="0">
                            <a:latin typeface="Cambria Math" panose="02040503050406030204" pitchFamily="18" charset="0"/>
                          </a:rPr>
                        </m:ctrlPr>
                      </m:dP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𝑡</m:t>
                            </m:r>
                          </m:e>
                          <m:sub>
                            <m:r>
                              <a:rPr lang="en-US" altLang="zh-TW" sz="2000" b="0" i="1" smtClean="0">
                                <a:latin typeface="Cambria Math" panose="02040503050406030204" pitchFamily="18" charset="0"/>
                              </a:rPr>
                              <m:t>𝑛</m:t>
                            </m:r>
                          </m:sub>
                        </m:sSub>
                      </m:e>
                    </m:d>
                    <m:r>
                      <a:rPr lang="en-US" altLang="zh-TW" sz="2000" b="0" i="1" smtClean="0">
                        <a:latin typeface="Cambria Math" panose="02040503050406030204" pitchFamily="18" charset="0"/>
                      </a:rPr>
                      <m:t>=</m:t>
                    </m:r>
                    <m:d>
                      <m:dPr>
                        <m:ctrlPr>
                          <a:rPr lang="en-US" altLang="zh-TW" sz="2000" b="0" i="1" smtClean="0">
                            <a:latin typeface="Cambria Math" panose="02040503050406030204" pitchFamily="18" charset="0"/>
                          </a:rPr>
                        </m:ctrlPr>
                      </m:dPr>
                      <m:e>
                        <m:r>
                          <a:rPr lang="en-US" altLang="zh-TW" sz="2000" b="0" i="1" smtClean="0">
                            <a:latin typeface="Cambria Math" panose="02040503050406030204" pitchFamily="18" charset="0"/>
                          </a:rPr>
                          <m:t>1−</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𝑎</m:t>
                            </m:r>
                          </m:e>
                          <m:sub>
                            <m:r>
                              <a:rPr lang="en-US" altLang="zh-TW" sz="2000" b="0" i="1" smtClean="0">
                                <a:latin typeface="Cambria Math" panose="02040503050406030204" pitchFamily="18" charset="0"/>
                              </a:rPr>
                              <m:t>𝑛</m:t>
                            </m:r>
                          </m:sub>
                        </m:sSub>
                      </m:e>
                    </m:d>
                    <m:r>
                      <a:rPr lang="en-US" altLang="zh-TW" sz="2000" b="0" i="1" smtClean="0">
                        <a:latin typeface="Cambria Math" panose="02040503050406030204" pitchFamily="18" charset="0"/>
                      </a:rPr>
                      <m:t>𝑆</m:t>
                    </m:r>
                    <m:d>
                      <m:dPr>
                        <m:ctrlPr>
                          <a:rPr lang="en-US" altLang="zh-TW" sz="2000" b="0" i="1" smtClean="0">
                            <a:latin typeface="Cambria Math" panose="02040503050406030204" pitchFamily="18" charset="0"/>
                          </a:rPr>
                        </m:ctrlPr>
                      </m:dPr>
                      <m:e>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𝑡</m:t>
                            </m:r>
                          </m:e>
                          <m:sub>
                            <m:r>
                              <a:rPr lang="en-US" altLang="zh-TW" sz="2000" b="0" i="1" smtClean="0">
                                <a:latin typeface="Cambria Math" panose="02040503050406030204" pitchFamily="18" charset="0"/>
                              </a:rPr>
                              <m:t>𝑛</m:t>
                            </m:r>
                          </m:sub>
                        </m:sSub>
                        <m:r>
                          <a:rPr lang="en-US" altLang="zh-TW" sz="2000" b="0" i="1" smtClean="0">
                            <a:latin typeface="Cambria Math" panose="02040503050406030204" pitchFamily="18" charset="0"/>
                          </a:rPr>
                          <m:t>−</m:t>
                        </m:r>
                      </m:e>
                    </m:d>
                  </m:oMath>
                </a14:m>
                <a:r>
                  <a:rPr lang="en-US" altLang="zh-TW" sz="2000"/>
                  <a:t>, and have an </a:t>
                </a:r>
                <a:r>
                  <a:rPr lang="en-US" altLang="zh-TW" sz="2000" b="1">
                    <a:solidFill>
                      <a:srgbClr val="FF0000"/>
                    </a:solidFill>
                  </a:rPr>
                  <a:t>option valued at </a:t>
                </a:r>
                <a14:m>
                  <m:oMath xmlns:m="http://schemas.openxmlformats.org/officeDocument/2006/math">
                    <m:sSub>
                      <m:sSubPr>
                        <m:ctrlPr>
                          <a:rPr lang="en-US" altLang="zh-TW" sz="2000" b="1" i="1" smtClean="0">
                            <a:solidFill>
                              <a:srgbClr val="FF0000"/>
                            </a:solidFill>
                            <a:latin typeface="Cambria Math" panose="02040503050406030204" pitchFamily="18" charset="0"/>
                          </a:rPr>
                        </m:ctrlPr>
                      </m:sSubPr>
                      <m:e>
                        <m:r>
                          <a:rPr lang="en-US" altLang="zh-TW" sz="2000" b="1" i="1" smtClean="0">
                            <a:solidFill>
                              <a:srgbClr val="FF0000"/>
                            </a:solidFill>
                            <a:latin typeface="Cambria Math" panose="02040503050406030204" pitchFamily="18" charset="0"/>
                          </a:rPr>
                          <m:t>𝒄</m:t>
                        </m:r>
                      </m:e>
                      <m:sub>
                        <m:r>
                          <a:rPr lang="en-US" altLang="zh-TW" sz="2000" b="1" i="1" smtClean="0">
                            <a:solidFill>
                              <a:srgbClr val="FF0000"/>
                            </a:solidFill>
                            <a:latin typeface="Cambria Math" panose="02040503050406030204" pitchFamily="18" charset="0"/>
                          </a:rPr>
                          <m:t>𝒏</m:t>
                        </m:r>
                      </m:sub>
                    </m:sSub>
                    <m:r>
                      <a:rPr lang="en-US" altLang="zh-TW" sz="2000" b="1" i="1" smtClean="0">
                        <a:solidFill>
                          <a:srgbClr val="FF0000"/>
                        </a:solidFill>
                        <a:latin typeface="Cambria Math" panose="02040503050406030204" pitchFamily="18" charset="0"/>
                      </a:rPr>
                      <m:t>(</m:t>
                    </m:r>
                    <m:sSub>
                      <m:sSubPr>
                        <m:ctrlPr>
                          <a:rPr lang="en-US" altLang="zh-TW" sz="2000" b="1" i="1" smtClean="0">
                            <a:solidFill>
                              <a:srgbClr val="FF0000"/>
                            </a:solidFill>
                            <a:latin typeface="Cambria Math" panose="02040503050406030204" pitchFamily="18" charset="0"/>
                          </a:rPr>
                        </m:ctrlPr>
                      </m:sSubPr>
                      <m:e>
                        <m:r>
                          <a:rPr lang="en-US" altLang="zh-TW" sz="2000" b="1" i="1" smtClean="0">
                            <a:solidFill>
                              <a:srgbClr val="FF0000"/>
                            </a:solidFill>
                            <a:latin typeface="Cambria Math" panose="02040503050406030204" pitchFamily="18" charset="0"/>
                          </a:rPr>
                          <m:t>𝒕</m:t>
                        </m:r>
                      </m:e>
                      <m:sub>
                        <m:r>
                          <a:rPr lang="en-US" altLang="zh-TW" sz="2000" b="1" i="1" smtClean="0">
                            <a:solidFill>
                              <a:srgbClr val="FF0000"/>
                            </a:solidFill>
                            <a:latin typeface="Cambria Math" panose="02040503050406030204" pitchFamily="18" charset="0"/>
                          </a:rPr>
                          <m:t>𝒏</m:t>
                        </m:r>
                      </m:sub>
                    </m:sSub>
                    <m:r>
                      <a:rPr lang="en-US" altLang="zh-TW" sz="2000" b="1" i="1" smtClean="0">
                        <a:solidFill>
                          <a:srgbClr val="FF0000"/>
                        </a:solidFill>
                        <a:latin typeface="Cambria Math" panose="02040503050406030204" pitchFamily="18" charset="0"/>
                      </a:rPr>
                      <m:t>, </m:t>
                    </m:r>
                    <m:d>
                      <m:dPr>
                        <m:ctrlPr>
                          <a:rPr lang="en-US" altLang="zh-TW" sz="2000" b="1" i="1" smtClean="0">
                            <a:solidFill>
                              <a:srgbClr val="FF0000"/>
                            </a:solidFill>
                            <a:latin typeface="Cambria Math" panose="02040503050406030204" pitchFamily="18" charset="0"/>
                          </a:rPr>
                        </m:ctrlPr>
                      </m:dPr>
                      <m:e>
                        <m:r>
                          <a:rPr lang="en-US" altLang="zh-TW" sz="2000" b="1" i="1" smtClean="0">
                            <a:solidFill>
                              <a:srgbClr val="FF0000"/>
                            </a:solidFill>
                            <a:latin typeface="Cambria Math" panose="02040503050406030204" pitchFamily="18" charset="0"/>
                          </a:rPr>
                          <m:t>𝟏</m:t>
                        </m:r>
                        <m:r>
                          <a:rPr lang="en-US" altLang="zh-TW" sz="2000" b="1" i="1" smtClean="0">
                            <a:solidFill>
                              <a:srgbClr val="FF0000"/>
                            </a:solidFill>
                            <a:latin typeface="Cambria Math" panose="02040503050406030204" pitchFamily="18" charset="0"/>
                          </a:rPr>
                          <m:t>−</m:t>
                        </m:r>
                        <m:sSub>
                          <m:sSubPr>
                            <m:ctrlPr>
                              <a:rPr lang="en-US" altLang="zh-TW" sz="2000" b="1" i="1" smtClean="0">
                                <a:solidFill>
                                  <a:srgbClr val="FF0000"/>
                                </a:solidFill>
                                <a:latin typeface="Cambria Math" panose="02040503050406030204" pitchFamily="18" charset="0"/>
                              </a:rPr>
                            </m:ctrlPr>
                          </m:sSubPr>
                          <m:e>
                            <m:r>
                              <a:rPr lang="en-US" altLang="zh-TW" sz="2000" b="1" i="1" smtClean="0">
                                <a:solidFill>
                                  <a:srgbClr val="FF0000"/>
                                </a:solidFill>
                                <a:latin typeface="Cambria Math" panose="02040503050406030204" pitchFamily="18" charset="0"/>
                              </a:rPr>
                              <m:t>𝒂</m:t>
                            </m:r>
                          </m:e>
                          <m:sub>
                            <m:r>
                              <a:rPr lang="en-US" altLang="zh-TW" sz="2000" b="1" i="1" smtClean="0">
                                <a:solidFill>
                                  <a:srgbClr val="FF0000"/>
                                </a:solidFill>
                                <a:latin typeface="Cambria Math" panose="02040503050406030204" pitchFamily="18" charset="0"/>
                              </a:rPr>
                              <m:t>𝒏</m:t>
                            </m:r>
                          </m:sub>
                        </m:sSub>
                      </m:e>
                    </m:d>
                    <m:r>
                      <a:rPr lang="en-US" altLang="zh-TW" sz="2000" b="1" i="1" smtClean="0">
                        <a:solidFill>
                          <a:srgbClr val="FF0000"/>
                        </a:solidFill>
                        <a:latin typeface="Cambria Math" panose="02040503050406030204" pitchFamily="18" charset="0"/>
                      </a:rPr>
                      <m:t>𝑺</m:t>
                    </m:r>
                    <m:d>
                      <m:dPr>
                        <m:ctrlPr>
                          <a:rPr lang="en-US" altLang="zh-TW" sz="2000" b="1" i="1" smtClean="0">
                            <a:solidFill>
                              <a:srgbClr val="FF0000"/>
                            </a:solidFill>
                            <a:latin typeface="Cambria Math" panose="02040503050406030204" pitchFamily="18" charset="0"/>
                          </a:rPr>
                        </m:ctrlPr>
                      </m:dPr>
                      <m:e>
                        <m:sSub>
                          <m:sSubPr>
                            <m:ctrlPr>
                              <a:rPr lang="en-US" altLang="zh-TW" sz="2000" b="1" i="1" smtClean="0">
                                <a:solidFill>
                                  <a:srgbClr val="FF0000"/>
                                </a:solidFill>
                                <a:latin typeface="Cambria Math" panose="02040503050406030204" pitchFamily="18" charset="0"/>
                              </a:rPr>
                            </m:ctrlPr>
                          </m:sSubPr>
                          <m:e>
                            <m:r>
                              <a:rPr lang="en-US" altLang="zh-TW" sz="2000" b="1" i="1" smtClean="0">
                                <a:solidFill>
                                  <a:srgbClr val="FF0000"/>
                                </a:solidFill>
                                <a:latin typeface="Cambria Math" panose="02040503050406030204" pitchFamily="18" charset="0"/>
                              </a:rPr>
                              <m:t>𝒕</m:t>
                            </m:r>
                          </m:e>
                          <m:sub>
                            <m:r>
                              <a:rPr lang="en-US" altLang="zh-TW" sz="2000" b="1" i="1" smtClean="0">
                                <a:solidFill>
                                  <a:srgbClr val="FF0000"/>
                                </a:solidFill>
                                <a:latin typeface="Cambria Math" panose="02040503050406030204" pitchFamily="18" charset="0"/>
                              </a:rPr>
                              <m:t>𝒏</m:t>
                            </m:r>
                          </m:sub>
                        </m:sSub>
                        <m:r>
                          <a:rPr lang="en-US" altLang="zh-TW" sz="2000" b="1" i="1" smtClean="0">
                            <a:solidFill>
                              <a:srgbClr val="FF0000"/>
                            </a:solidFill>
                            <a:latin typeface="Cambria Math" panose="02040503050406030204" pitchFamily="18" charset="0"/>
                          </a:rPr>
                          <m:t>−</m:t>
                        </m:r>
                      </m:e>
                    </m:d>
                    <m:r>
                      <a:rPr lang="en-US" altLang="zh-TW" sz="2000" b="1" i="1" smtClean="0">
                        <a:solidFill>
                          <a:srgbClr val="FF0000"/>
                        </a:solidFill>
                        <a:latin typeface="Cambria Math" panose="02040503050406030204" pitchFamily="18" charset="0"/>
                      </a:rPr>
                      <m:t>)</m:t>
                    </m:r>
                  </m:oMath>
                </a14:m>
                <a:endParaRPr lang="en-US" altLang="zh-TW" sz="2000" b="1"/>
              </a:p>
              <a:p>
                <a:pPr marL="0" indent="0">
                  <a:lnSpc>
                    <a:spcPct val="150000"/>
                  </a:lnSpc>
                  <a:buNone/>
                </a:pPr>
                <a:r>
                  <a:rPr lang="en-US" altLang="zh-TW"/>
                  <a:t>Key point: </a:t>
                </a:r>
              </a:p>
              <a:p>
                <a:pPr marL="0" indent="0">
                  <a:lnSpc>
                    <a:spcPct val="150000"/>
                  </a:lnSpc>
                  <a:buNone/>
                </a:pPr>
                <a:r>
                  <a:rPr lang="en-US" altLang="zh-TW" sz="2800" b="0"/>
                  <a:t>	Max (</a:t>
                </a:r>
                <a14:m>
                  <m:oMath xmlns:m="http://schemas.openxmlformats.org/officeDocument/2006/math">
                    <m:sSub>
                      <m:sSubPr>
                        <m:ctrlPr>
                          <a:rPr lang="en-US" altLang="zh-TW" sz="2800" b="0" i="1" smtClean="0">
                            <a:solidFill>
                              <a:schemeClr val="accent6">
                                <a:lumMod val="75000"/>
                              </a:schemeClr>
                            </a:solidFill>
                            <a:latin typeface="Cambria Math" panose="02040503050406030204" pitchFamily="18" charset="0"/>
                          </a:rPr>
                        </m:ctrlPr>
                      </m:sSubPr>
                      <m:e>
                        <m:r>
                          <m:rPr>
                            <m:sty m:val="p"/>
                          </m:rPr>
                          <a:rPr lang="en-US" altLang="zh-TW" sz="2800" i="1">
                            <a:solidFill>
                              <a:schemeClr val="accent6">
                                <a:lumMod val="75000"/>
                              </a:schemeClr>
                            </a:solidFill>
                            <a:latin typeface="Cambria Math" panose="02040503050406030204" pitchFamily="18" charset="0"/>
                          </a:rPr>
                          <m:t>S</m:t>
                        </m:r>
                        <m:r>
                          <a:rPr lang="en-US" altLang="zh-TW" sz="2800" i="1" smtClean="0">
                            <a:solidFill>
                              <a:schemeClr val="accent6">
                                <a:lumMod val="75000"/>
                              </a:schemeClr>
                            </a:solidFill>
                            <a:latin typeface="Cambria Math" panose="02040503050406030204" pitchFamily="18" charset="0"/>
                          </a:rPr>
                          <m:t>(</m:t>
                        </m:r>
                        <m:r>
                          <a:rPr lang="en-US" altLang="zh-TW" sz="2800" b="0" i="1" smtClean="0">
                            <a:solidFill>
                              <a:schemeClr val="accent6">
                                <a:lumMod val="75000"/>
                              </a:schemeClr>
                            </a:solidFill>
                            <a:latin typeface="Cambria Math" panose="02040503050406030204" pitchFamily="18" charset="0"/>
                          </a:rPr>
                          <m:t>𝑡</m:t>
                        </m:r>
                      </m:e>
                      <m:sub>
                        <m:r>
                          <a:rPr lang="en-US" altLang="zh-TW" sz="2800" b="0" i="1" smtClean="0">
                            <a:solidFill>
                              <a:schemeClr val="accent6">
                                <a:lumMod val="75000"/>
                              </a:schemeClr>
                            </a:solidFill>
                            <a:latin typeface="Cambria Math" panose="02040503050406030204" pitchFamily="18" charset="0"/>
                          </a:rPr>
                          <m:t>𝑛</m:t>
                        </m:r>
                      </m:sub>
                    </m:sSub>
                    <m:r>
                      <a:rPr lang="en-US" altLang="zh-TW" sz="2800" b="0" i="1" smtClean="0">
                        <a:solidFill>
                          <a:schemeClr val="accent6">
                            <a:lumMod val="75000"/>
                          </a:schemeClr>
                        </a:solidFill>
                        <a:latin typeface="Cambria Math" panose="02040503050406030204" pitchFamily="18" charset="0"/>
                      </a:rPr>
                      <m:t>−</m:t>
                    </m:r>
                    <m:r>
                      <a:rPr lang="en-US" altLang="zh-TW" sz="2800" i="1">
                        <a:solidFill>
                          <a:schemeClr val="accent6">
                            <a:lumMod val="75000"/>
                          </a:schemeClr>
                        </a:solidFill>
                        <a:latin typeface="Cambria Math" panose="02040503050406030204" pitchFamily="18" charset="0"/>
                      </a:rPr>
                      <m:t>)</m:t>
                    </m:r>
                    <m:r>
                      <a:rPr lang="en-US" altLang="zh-TW" sz="2800" b="0" i="1" smtClean="0">
                        <a:solidFill>
                          <a:schemeClr val="accent6">
                            <a:lumMod val="75000"/>
                          </a:schemeClr>
                        </a:solidFill>
                        <a:latin typeface="Cambria Math" panose="02040503050406030204" pitchFamily="18" charset="0"/>
                      </a:rPr>
                      <m:t> −</m:t>
                    </m:r>
                    <m:r>
                      <a:rPr lang="en-US" altLang="zh-TW" sz="2800" b="0" i="1" smtClean="0">
                        <a:solidFill>
                          <a:schemeClr val="accent6">
                            <a:lumMod val="75000"/>
                          </a:schemeClr>
                        </a:solidFill>
                        <a:latin typeface="Cambria Math" panose="02040503050406030204" pitchFamily="18" charset="0"/>
                      </a:rPr>
                      <m:t>𝐾</m:t>
                    </m:r>
                    <m:r>
                      <a:rPr lang="en-US" altLang="zh-TW" sz="2800" b="0" i="0" smtClean="0">
                        <a:latin typeface="Cambria Math" panose="02040503050406030204" pitchFamily="18" charset="0"/>
                      </a:rPr>
                      <m:t>, </m:t>
                    </m:r>
                    <m:sSub>
                      <m:sSubPr>
                        <m:ctrlPr>
                          <a:rPr lang="en-US" altLang="zh-TW" i="1" smtClean="0">
                            <a:solidFill>
                              <a:srgbClr val="FF0000"/>
                            </a:solidFill>
                            <a:latin typeface="Cambria Math" panose="02040503050406030204" pitchFamily="18" charset="0"/>
                          </a:rPr>
                        </m:ctrlPr>
                      </m:sSubPr>
                      <m:e>
                        <m:r>
                          <a:rPr lang="en-US" altLang="zh-TW" b="0" i="1">
                            <a:solidFill>
                              <a:srgbClr val="FF0000"/>
                            </a:solidFill>
                            <a:latin typeface="Cambria Math" panose="02040503050406030204" pitchFamily="18" charset="0"/>
                          </a:rPr>
                          <m:t>𝑐</m:t>
                        </m:r>
                      </m:e>
                      <m:sub>
                        <m:r>
                          <a:rPr lang="en-US" altLang="zh-TW" b="0" i="1">
                            <a:solidFill>
                              <a:srgbClr val="FF0000"/>
                            </a:solidFill>
                            <a:latin typeface="Cambria Math" panose="02040503050406030204" pitchFamily="18" charset="0"/>
                          </a:rPr>
                          <m:t>𝑛</m:t>
                        </m:r>
                      </m:sub>
                    </m:sSub>
                    <m:r>
                      <a:rPr lang="en-US" altLang="zh-TW" b="0" i="1">
                        <a:solidFill>
                          <a:srgbClr val="FF0000"/>
                        </a:solidFill>
                        <a:latin typeface="Cambria Math" panose="02040503050406030204" pitchFamily="18" charset="0"/>
                      </a:rPr>
                      <m:t>(</m:t>
                    </m:r>
                    <m:sSub>
                      <m:sSubPr>
                        <m:ctrlPr>
                          <a:rPr lang="en-US" altLang="zh-TW" i="1">
                            <a:solidFill>
                              <a:srgbClr val="FF0000"/>
                            </a:solidFill>
                            <a:latin typeface="Cambria Math" panose="02040503050406030204" pitchFamily="18" charset="0"/>
                          </a:rPr>
                        </m:ctrlPr>
                      </m:sSubPr>
                      <m:e>
                        <m:r>
                          <a:rPr lang="en-US" altLang="zh-TW" b="0" i="1">
                            <a:solidFill>
                              <a:srgbClr val="FF0000"/>
                            </a:solidFill>
                            <a:latin typeface="Cambria Math" panose="02040503050406030204" pitchFamily="18" charset="0"/>
                          </a:rPr>
                          <m:t>𝑡</m:t>
                        </m:r>
                      </m:e>
                      <m:sub>
                        <m:r>
                          <a:rPr lang="en-US" altLang="zh-TW" b="0" i="1">
                            <a:solidFill>
                              <a:srgbClr val="FF0000"/>
                            </a:solidFill>
                            <a:latin typeface="Cambria Math" panose="02040503050406030204" pitchFamily="18" charset="0"/>
                          </a:rPr>
                          <m:t>𝑛</m:t>
                        </m:r>
                      </m:sub>
                    </m:sSub>
                    <m:r>
                      <a:rPr lang="en-US" altLang="zh-TW" b="0" i="1">
                        <a:solidFill>
                          <a:srgbClr val="FF0000"/>
                        </a:solidFill>
                        <a:latin typeface="Cambria Math" panose="02040503050406030204" pitchFamily="18" charset="0"/>
                      </a:rPr>
                      <m:t>, </m:t>
                    </m:r>
                    <m:d>
                      <m:dPr>
                        <m:ctrlPr>
                          <a:rPr lang="en-US" altLang="zh-TW" i="1">
                            <a:solidFill>
                              <a:srgbClr val="FF0000"/>
                            </a:solidFill>
                            <a:latin typeface="Cambria Math" panose="02040503050406030204" pitchFamily="18" charset="0"/>
                          </a:rPr>
                        </m:ctrlPr>
                      </m:dPr>
                      <m:e>
                        <m:r>
                          <a:rPr lang="en-US" altLang="zh-TW" b="0" i="1">
                            <a:solidFill>
                              <a:srgbClr val="FF0000"/>
                            </a:solidFill>
                            <a:latin typeface="Cambria Math" panose="02040503050406030204" pitchFamily="18" charset="0"/>
                          </a:rPr>
                          <m:t>1−</m:t>
                        </m:r>
                        <m:sSub>
                          <m:sSubPr>
                            <m:ctrlPr>
                              <a:rPr lang="en-US" altLang="zh-TW" i="1">
                                <a:solidFill>
                                  <a:srgbClr val="FF0000"/>
                                </a:solidFill>
                                <a:latin typeface="Cambria Math" panose="02040503050406030204" pitchFamily="18" charset="0"/>
                              </a:rPr>
                            </m:ctrlPr>
                          </m:sSubPr>
                          <m:e>
                            <m:r>
                              <a:rPr lang="en-US" altLang="zh-TW" b="0" i="1">
                                <a:solidFill>
                                  <a:srgbClr val="FF0000"/>
                                </a:solidFill>
                                <a:latin typeface="Cambria Math" panose="02040503050406030204" pitchFamily="18" charset="0"/>
                              </a:rPr>
                              <m:t>𝑎</m:t>
                            </m:r>
                          </m:e>
                          <m:sub>
                            <m:r>
                              <a:rPr lang="en-US" altLang="zh-TW" b="0" i="1">
                                <a:solidFill>
                                  <a:srgbClr val="FF0000"/>
                                </a:solidFill>
                                <a:latin typeface="Cambria Math" panose="02040503050406030204" pitchFamily="18" charset="0"/>
                              </a:rPr>
                              <m:t>𝑛</m:t>
                            </m:r>
                          </m:sub>
                        </m:sSub>
                      </m:e>
                    </m:d>
                    <m:r>
                      <a:rPr lang="en-US" altLang="zh-TW" b="0" i="1">
                        <a:solidFill>
                          <a:srgbClr val="FF0000"/>
                        </a:solidFill>
                        <a:latin typeface="Cambria Math" panose="02040503050406030204" pitchFamily="18" charset="0"/>
                      </a:rPr>
                      <m:t>𝑆</m:t>
                    </m:r>
                    <m:d>
                      <m:dPr>
                        <m:ctrlPr>
                          <a:rPr lang="en-US" altLang="zh-TW" i="1">
                            <a:solidFill>
                              <a:srgbClr val="FF0000"/>
                            </a:solidFill>
                            <a:latin typeface="Cambria Math" panose="02040503050406030204" pitchFamily="18" charset="0"/>
                          </a:rPr>
                        </m:ctrlPr>
                      </m:dPr>
                      <m:e>
                        <m:sSub>
                          <m:sSubPr>
                            <m:ctrlPr>
                              <a:rPr lang="en-US" altLang="zh-TW" i="1">
                                <a:solidFill>
                                  <a:srgbClr val="FF0000"/>
                                </a:solidFill>
                                <a:latin typeface="Cambria Math" panose="02040503050406030204" pitchFamily="18" charset="0"/>
                              </a:rPr>
                            </m:ctrlPr>
                          </m:sSubPr>
                          <m:e>
                            <m:r>
                              <a:rPr lang="en-US" altLang="zh-TW" b="0" i="1">
                                <a:solidFill>
                                  <a:srgbClr val="FF0000"/>
                                </a:solidFill>
                                <a:latin typeface="Cambria Math" panose="02040503050406030204" pitchFamily="18" charset="0"/>
                              </a:rPr>
                              <m:t>𝑡</m:t>
                            </m:r>
                          </m:e>
                          <m:sub>
                            <m:r>
                              <a:rPr lang="en-US" altLang="zh-TW" b="0" i="1">
                                <a:solidFill>
                                  <a:srgbClr val="FF0000"/>
                                </a:solidFill>
                                <a:latin typeface="Cambria Math" panose="02040503050406030204" pitchFamily="18" charset="0"/>
                              </a:rPr>
                              <m:t>𝑛</m:t>
                            </m:r>
                          </m:sub>
                        </m:sSub>
                        <m:r>
                          <a:rPr lang="en-US" altLang="zh-TW" b="0" i="1">
                            <a:solidFill>
                              <a:srgbClr val="FF0000"/>
                            </a:solidFill>
                            <a:latin typeface="Cambria Math" panose="02040503050406030204" pitchFamily="18" charset="0"/>
                          </a:rPr>
                          <m:t>−</m:t>
                        </m:r>
                      </m:e>
                    </m:d>
                    <m:r>
                      <a:rPr lang="en-US" altLang="zh-TW" b="0" i="1">
                        <a:solidFill>
                          <a:srgbClr val="FF0000"/>
                        </a:solidFill>
                        <a:latin typeface="Cambria Math" panose="02040503050406030204" pitchFamily="18" charset="0"/>
                      </a:rPr>
                      <m:t>)</m:t>
                    </m:r>
                  </m:oMath>
                </a14:m>
                <a:r>
                  <a:rPr lang="en-US" altLang="zh-TW">
                    <a:solidFill>
                      <a:srgbClr val="FF0000"/>
                    </a:solidFill>
                  </a:rPr>
                  <a:t> </a:t>
                </a:r>
                <a:r>
                  <a:rPr lang="en-US" altLang="zh-TW">
                    <a:solidFill>
                      <a:schemeClr val="tx1"/>
                    </a:solidFill>
                  </a:rPr>
                  <a:t>)</a:t>
                </a:r>
              </a:p>
              <a:p>
                <a:pPr marL="0" indent="0">
                  <a:lnSpc>
                    <a:spcPct val="150000"/>
                  </a:lnSpc>
                  <a:buNone/>
                </a:pPr>
                <a:r>
                  <a:rPr lang="en-US" altLang="zh-TW"/>
                  <a:t>t</a:t>
                </a:r>
                <a:r>
                  <a:rPr lang="en-US" altLang="zh-TW">
                    <a:solidFill>
                      <a:schemeClr val="tx1"/>
                    </a:solidFill>
                  </a:rPr>
                  <a:t>hat deciding exercise or not.</a:t>
                </a:r>
              </a:p>
              <a:p>
                <a:pPr marL="0" indent="0">
                  <a:lnSpc>
                    <a:spcPct val="150000"/>
                  </a:lnSpc>
                  <a:buNone/>
                </a:pPr>
                <a:endParaRPr lang="zh-TW" altLang="en-US"/>
              </a:p>
            </p:txBody>
          </p:sp>
        </mc:Choice>
        <mc:Fallback xmlns="">
          <p:sp>
            <p:nvSpPr>
              <p:cNvPr id="3" name="內容版面配置區 2">
                <a:extLst>
                  <a:ext uri="{FF2B5EF4-FFF2-40B4-BE49-F238E27FC236}">
                    <a16:creationId xmlns:a16="http://schemas.microsoft.com/office/drawing/2014/main" id="{43145839-E395-4E0D-A8FC-C8C73F92E55C}"/>
                  </a:ext>
                </a:extLst>
              </p:cNvPr>
              <p:cNvSpPr>
                <a:spLocks noGrp="1" noRot="1" noChangeAspect="1" noMove="1" noResize="1" noEditPoints="1" noAdjustHandles="1" noChangeArrowheads="1" noChangeShapeType="1" noTextEdit="1"/>
              </p:cNvSpPr>
              <p:nvPr>
                <p:ph idx="1"/>
              </p:nvPr>
            </p:nvSpPr>
            <p:spPr>
              <a:xfrm>
                <a:off x="838199" y="233464"/>
                <a:ext cx="10854447" cy="5943499"/>
              </a:xfrm>
              <a:blipFill>
                <a:blip r:embed="rId3"/>
                <a:stretch>
                  <a:fillRect l="-1123"/>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712AA693-0D2E-4DF0-9655-EB1E971FB614}"/>
              </a:ext>
            </a:extLst>
          </p:cNvPr>
          <p:cNvSpPr txBox="1"/>
          <p:nvPr/>
        </p:nvSpPr>
        <p:spPr>
          <a:xfrm>
            <a:off x="2519464" y="4591455"/>
            <a:ext cx="2073901" cy="369332"/>
          </a:xfrm>
          <a:prstGeom prst="rect">
            <a:avLst/>
          </a:prstGeom>
          <a:noFill/>
        </p:spPr>
        <p:txBody>
          <a:bodyPr wrap="none" rtlCol="0">
            <a:spAutoFit/>
          </a:bodyPr>
          <a:lstStyle/>
          <a:p>
            <a:r>
              <a:rPr lang="en-US" altLang="zh-TW" b="1">
                <a:solidFill>
                  <a:schemeClr val="accent6">
                    <a:lumMod val="75000"/>
                  </a:schemeClr>
                </a:solidFill>
              </a:rPr>
              <a:t>Exercise the option</a:t>
            </a:r>
            <a:endParaRPr lang="zh-TW" altLang="en-US" b="1">
              <a:solidFill>
                <a:schemeClr val="accent6">
                  <a:lumMod val="75000"/>
                </a:schemeClr>
              </a:solidFill>
            </a:endParaRPr>
          </a:p>
        </p:txBody>
      </p:sp>
      <p:sp>
        <p:nvSpPr>
          <p:cNvPr id="9" name="文字方塊 8">
            <a:extLst>
              <a:ext uri="{FF2B5EF4-FFF2-40B4-BE49-F238E27FC236}">
                <a16:creationId xmlns:a16="http://schemas.microsoft.com/office/drawing/2014/main" id="{1BD5A6A1-3C6A-4B8E-A1B6-D55CC697A2C7}"/>
              </a:ext>
            </a:extLst>
          </p:cNvPr>
          <p:cNvSpPr txBox="1"/>
          <p:nvPr/>
        </p:nvSpPr>
        <p:spPr>
          <a:xfrm>
            <a:off x="5059049" y="4591455"/>
            <a:ext cx="2560894" cy="369332"/>
          </a:xfrm>
          <a:prstGeom prst="rect">
            <a:avLst/>
          </a:prstGeom>
          <a:noFill/>
        </p:spPr>
        <p:txBody>
          <a:bodyPr wrap="none" rtlCol="0">
            <a:spAutoFit/>
          </a:bodyPr>
          <a:lstStyle/>
          <a:p>
            <a:r>
              <a:rPr lang="en-US" altLang="zh-TW" b="1">
                <a:solidFill>
                  <a:srgbClr val="FF0000"/>
                </a:solidFill>
              </a:rPr>
              <a:t>Keep holding the option</a:t>
            </a:r>
            <a:endParaRPr lang="zh-TW" altLang="en-US" b="1">
              <a:solidFill>
                <a:srgbClr val="FF0000"/>
              </a:solidFill>
            </a:endParaRPr>
          </a:p>
        </p:txBody>
      </p:sp>
      <p:grpSp>
        <p:nvGrpSpPr>
          <p:cNvPr id="14" name="群組 13">
            <a:extLst>
              <a:ext uri="{FF2B5EF4-FFF2-40B4-BE49-F238E27FC236}">
                <a16:creationId xmlns:a16="http://schemas.microsoft.com/office/drawing/2014/main" id="{ED5C0CE3-744B-485B-9F58-7378049EFA0E}"/>
              </a:ext>
            </a:extLst>
          </p:cNvPr>
          <p:cNvGrpSpPr/>
          <p:nvPr/>
        </p:nvGrpSpPr>
        <p:grpSpPr>
          <a:xfrm>
            <a:off x="838198" y="5530632"/>
            <a:ext cx="10650168" cy="958483"/>
            <a:chOff x="838198" y="5530632"/>
            <a:chExt cx="10650168" cy="958483"/>
          </a:xfrm>
        </p:grpSpPr>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71A718F8-8F10-43C1-ADBA-6B15965CBF68}"/>
                    </a:ext>
                  </a:extLst>
                </p:cNvPr>
                <p:cNvSpPr txBox="1"/>
                <p:nvPr/>
              </p:nvSpPr>
              <p:spPr>
                <a:xfrm>
                  <a:off x="838198" y="5530632"/>
                  <a:ext cx="10650168" cy="369332"/>
                </a:xfrm>
                <a:prstGeom prst="rect">
                  <a:avLst/>
                </a:prstGeom>
                <a:noFill/>
              </p:spPr>
              <p:txBody>
                <a:bodyPr wrap="square">
                  <a:spAutoFit/>
                </a:bodyPr>
                <a:lstStyle/>
                <a:p>
                  <a:r>
                    <a:rPr lang="en-US" altLang="zh-TW"/>
                    <a:t>Therefore, the call value at time </a:t>
                  </a:r>
                  <a14:m>
                    <m:oMath xmlns:m="http://schemas.openxmlformats.org/officeDocument/2006/math">
                      <m:sSub>
                        <m:sSubPr>
                          <m:ctrlPr>
                            <a:rPr lang="en-US" altLang="zh-TW" b="0" i="1" smtClean="0">
                              <a:latin typeface="Cambria Math" panose="02040503050406030204" pitchFamily="18" charset="0"/>
                            </a:rPr>
                          </m:ctrlPr>
                        </m:sSubPr>
                        <m:e>
                          <m:r>
                            <a:rPr lang="en-US" altLang="zh-TW" i="1" smtClean="0">
                              <a:latin typeface="Cambria Math" panose="02040503050406030204" pitchFamily="18" charset="0"/>
                            </a:rPr>
                            <m:t>𝑡</m:t>
                          </m:r>
                        </m:e>
                        <m:sub>
                          <m:r>
                            <a:rPr lang="en-US" altLang="zh-TW" i="1" smtClean="0">
                              <a:latin typeface="Cambria Math" panose="02040503050406030204" pitchFamily="18" charset="0"/>
                            </a:rPr>
                            <m:t>𝑛</m:t>
                          </m:r>
                        </m:sub>
                      </m:sSub>
                    </m:oMath>
                  </a14:m>
                  <a:r>
                    <a:rPr lang="en-US" altLang="zh-TW"/>
                    <a:t> immediately before the dividend is paid is </a:t>
                  </a:r>
                  <a14:m>
                    <m:oMath xmlns:m="http://schemas.openxmlformats.org/officeDocument/2006/math">
                      <m:sSub>
                        <m:sSubPr>
                          <m:ctrlPr>
                            <a:rPr lang="en-US" altLang="zh-TW" b="0" i="1" smtClean="0">
                              <a:latin typeface="Cambria Math" panose="02040503050406030204" pitchFamily="18" charset="0"/>
                            </a:rPr>
                          </m:ctrlPr>
                        </m:sSubPr>
                        <m:e>
                          <m:r>
                            <a:rPr lang="en-US" altLang="zh-TW" i="1" smtClean="0">
                              <a:latin typeface="Cambria Math" panose="02040503050406030204" pitchFamily="18" charset="0"/>
                            </a:rPr>
                            <m:t>h</m:t>
                          </m:r>
                        </m:e>
                        <m:sub>
                          <m:r>
                            <a:rPr lang="en-US" altLang="zh-TW" i="1" smtClean="0">
                              <a:latin typeface="Cambria Math" panose="02040503050406030204" pitchFamily="18" charset="0"/>
                            </a:rPr>
                            <m:t>𝑛</m:t>
                          </m:r>
                        </m:sub>
                      </m:sSub>
                      <m:r>
                        <a:rPr lang="en-US" altLang="zh-TW" i="1" smtClean="0">
                          <a:latin typeface="Cambria Math" panose="02040503050406030204" pitchFamily="18" charset="0"/>
                        </a:rPr>
                        <m:t>(</m:t>
                      </m:r>
                      <m:r>
                        <a:rPr lang="en-US" altLang="zh-TW" i="1" smtClean="0">
                          <a:latin typeface="Cambria Math" panose="02040503050406030204" pitchFamily="18" charset="0"/>
                        </a:rPr>
                        <m:t>𝑆</m:t>
                      </m:r>
                      <m:r>
                        <a:rPr lang="en-US" altLang="zh-TW"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i="1" smtClean="0">
                              <a:latin typeface="Cambria Math" panose="02040503050406030204" pitchFamily="18" charset="0"/>
                            </a:rPr>
                            <m:t>𝑡</m:t>
                          </m:r>
                        </m:e>
                        <m:sub>
                          <m:r>
                            <a:rPr lang="en-US" altLang="zh-TW" i="1" smtClean="0">
                              <a:latin typeface="Cambria Math" panose="02040503050406030204" pitchFamily="18" charset="0"/>
                            </a:rPr>
                            <m:t>𝑛</m:t>
                          </m:r>
                        </m:sub>
                      </m:sSub>
                      <m:r>
                        <a:rPr lang="en-US" altLang="zh-TW" i="1" smtClean="0">
                          <a:latin typeface="Cambria Math" panose="02040503050406030204" pitchFamily="18" charset="0"/>
                        </a:rPr>
                        <m:t>)−)</m:t>
                      </m:r>
                    </m:oMath>
                  </a14:m>
                  <a:r>
                    <a:rPr lang="en-US" altLang="zh-TW"/>
                    <a:t>, where</a:t>
                  </a:r>
                  <a:endParaRPr lang="zh-TW" altLang="en-US"/>
                </a:p>
              </p:txBody>
            </p:sp>
          </mc:Choice>
          <mc:Fallback xmlns="">
            <p:sp>
              <p:nvSpPr>
                <p:cNvPr id="11" name="文字方塊 10">
                  <a:extLst>
                    <a:ext uri="{FF2B5EF4-FFF2-40B4-BE49-F238E27FC236}">
                      <a16:creationId xmlns:a16="http://schemas.microsoft.com/office/drawing/2014/main" id="{71A718F8-8F10-43C1-ADBA-6B15965CBF68}"/>
                    </a:ext>
                  </a:extLst>
                </p:cNvPr>
                <p:cNvSpPr txBox="1">
                  <a:spLocks noRot="1" noChangeAspect="1" noMove="1" noResize="1" noEditPoints="1" noAdjustHandles="1" noChangeArrowheads="1" noChangeShapeType="1" noTextEdit="1"/>
                </p:cNvSpPr>
                <p:nvPr/>
              </p:nvSpPr>
              <p:spPr>
                <a:xfrm>
                  <a:off x="838198" y="5530632"/>
                  <a:ext cx="10650168" cy="369332"/>
                </a:xfrm>
                <a:prstGeom prst="rect">
                  <a:avLst/>
                </a:prstGeom>
                <a:blipFill>
                  <a:blip r:embed="rId4"/>
                  <a:stretch>
                    <a:fillRect l="-458" t="-9836" b="-22951"/>
                  </a:stretch>
                </a:blipFill>
              </p:spPr>
              <p:txBody>
                <a:bodyPr/>
                <a:lstStyle/>
                <a:p>
                  <a:r>
                    <a:rPr lang="zh-TW" altLang="en-US">
                      <a:noFill/>
                    </a:rPr>
                    <a:t> </a:t>
                  </a:r>
                </a:p>
              </p:txBody>
            </p:sp>
          </mc:Fallback>
        </mc:AlternateContent>
        <p:pic>
          <p:nvPicPr>
            <p:cNvPr id="13" name="圖片 12">
              <a:extLst>
                <a:ext uri="{FF2B5EF4-FFF2-40B4-BE49-F238E27FC236}">
                  <a16:creationId xmlns:a16="http://schemas.microsoft.com/office/drawing/2014/main" id="{B594D8FC-CEC5-42C1-B080-A61AF8D9B231}"/>
                </a:ext>
              </a:extLst>
            </p:cNvPr>
            <p:cNvPicPr>
              <a:picLocks noChangeAspect="1"/>
            </p:cNvPicPr>
            <p:nvPr/>
          </p:nvPicPr>
          <p:blipFill>
            <a:blip r:embed="rId5"/>
            <a:stretch>
              <a:fillRect/>
            </a:stretch>
          </p:blipFill>
          <p:spPr>
            <a:xfrm>
              <a:off x="2643303" y="6012799"/>
              <a:ext cx="7039957" cy="476316"/>
            </a:xfrm>
            <a:prstGeom prst="rect">
              <a:avLst/>
            </a:prstGeom>
          </p:spPr>
        </p:pic>
      </p:grpSp>
    </p:spTree>
    <p:extLst>
      <p:ext uri="{BB962C8B-B14F-4D97-AF65-F5344CB8AC3E}">
        <p14:creationId xmlns:p14="http://schemas.microsoft.com/office/powerpoint/2010/main" val="26926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3DA060C-E703-4D26-BA32-2177BB79786E}"/>
                  </a:ext>
                </a:extLst>
              </p:cNvPr>
              <p:cNvSpPr>
                <a:spLocks noGrp="1"/>
              </p:cNvSpPr>
              <p:nvPr>
                <p:ph idx="1"/>
              </p:nvPr>
            </p:nvSpPr>
            <p:spPr>
              <a:xfrm>
                <a:off x="838200" y="539715"/>
                <a:ext cx="10515600" cy="6396106"/>
              </a:xfrm>
            </p:spPr>
            <p:txBody>
              <a:bodyPr>
                <a:normAutofit/>
              </a:bodyPr>
              <a:lstStyle/>
              <a:p>
                <a:pPr marL="0" indent="0">
                  <a:lnSpc>
                    <a:spcPct val="150000"/>
                  </a:lnSpc>
                  <a:buNone/>
                </a:pPr>
                <a:r>
                  <a:rPr lang="en-US" altLang="zh-TW" b="0"/>
                  <a:t>The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oMath>
                </a14:m>
                <a:r>
                  <a:rPr lang="zh-TW" altLang="en-US"/>
                  <a:t> </a:t>
                </a:r>
                <a:r>
                  <a:rPr lang="en-US" altLang="zh-TW"/>
                  <a:t>satisfies the assumptions of Lemma 8.5.1.</a:t>
                </a:r>
              </a:p>
              <a:p>
                <a:pPr lvl="1">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0" smtClean="0">
                        <a:latin typeface="Cambria Math" panose="02040503050406030204" pitchFamily="18" charset="0"/>
                      </a:rPr>
                      <m:t>≥0 </m:t>
                    </m:r>
                    <m:r>
                      <m:rPr>
                        <m:sty m:val="p"/>
                      </m:rPr>
                      <a:rPr lang="en-US" altLang="zh-TW" b="0" i="0" smtClean="0">
                        <a:latin typeface="Cambria Math" panose="02040503050406030204" pitchFamily="18" charset="0"/>
                      </a:rPr>
                      <m:t>for</m:t>
                    </m:r>
                    <m:r>
                      <a:rPr lang="en-US" altLang="zh-TW" b="0" i="0" smtClean="0">
                        <a:latin typeface="Cambria Math" panose="02040503050406030204" pitchFamily="18" charset="0"/>
                      </a:rPr>
                      <m:t> </m:t>
                    </m:r>
                    <m:r>
                      <m:rPr>
                        <m:sty m:val="p"/>
                      </m:rPr>
                      <a:rPr lang="en-US" altLang="zh-TW" b="0" i="0" smtClean="0">
                        <a:latin typeface="Cambria Math" panose="02040503050406030204" pitchFamily="18" charset="0"/>
                      </a:rPr>
                      <m:t>all</m:t>
                    </m:r>
                    <m:r>
                      <a:rPr lang="en-US" altLang="zh-TW" b="0" i="0" smtClean="0">
                        <a:latin typeface="Cambria Math" panose="02040503050406030204" pitchFamily="18" charset="0"/>
                      </a:rPr>
                      <m:t> </m:t>
                    </m:r>
                    <m:r>
                      <m:rPr>
                        <m:sty m:val="p"/>
                      </m:rPr>
                      <a:rPr lang="en-US" altLang="zh-TW" b="0" i="0" smtClean="0">
                        <a:latin typeface="Cambria Math" panose="02040503050406030204" pitchFamily="18" charset="0"/>
                      </a:rPr>
                      <m:t>x</m:t>
                    </m:r>
                    <m:r>
                      <a:rPr lang="en-US" altLang="zh-TW" b="0" i="0" smtClean="0">
                        <a:latin typeface="Cambria Math" panose="02040503050406030204" pitchFamily="18" charset="0"/>
                      </a:rPr>
                      <m:t>≥0</m:t>
                    </m:r>
                  </m:oMath>
                </a14:m>
                <a:endParaRPr lang="en-US" altLang="zh-TW" b="0" i="0">
                  <a:latin typeface="Cambria Math" panose="02040503050406030204" pitchFamily="18" charset="0"/>
                </a:endParaRPr>
              </a:p>
              <a:p>
                <a:pPr lvl="2">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0</m:t>
                        </m:r>
                      </m:e>
                    </m:d>
                    <m:r>
                      <a:rPr lang="en-US" altLang="zh-TW" b="0" i="1" smtClean="0">
                        <a:latin typeface="Cambria Math" panose="02040503050406030204" pitchFamily="18" charset="0"/>
                      </a:rPr>
                      <m:t>=0</m:t>
                    </m:r>
                  </m:oMath>
                </a14:m>
                <a:r>
                  <a:rPr lang="zh-TW" altLang="en-US"/>
                  <a:t> </a:t>
                </a:r>
                <a:r>
                  <a:rPr lang="en-US" altLang="zh-TW"/>
                  <a:t>because previously we prove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𝑛</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 </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𝑛</m:t>
                                </m:r>
                              </m:sub>
                            </m:sSub>
                          </m:e>
                        </m:d>
                        <m:r>
                          <a:rPr lang="en-US" altLang="zh-TW" b="0" i="1" smtClean="0">
                            <a:latin typeface="Cambria Math" panose="02040503050406030204" pitchFamily="18" charset="0"/>
                          </a:rPr>
                          <m:t>0</m:t>
                        </m:r>
                      </m:e>
                    </m:d>
                    <m:r>
                      <a:rPr lang="en-US" altLang="zh-TW" b="0" i="1" smtClean="0">
                        <a:latin typeface="Cambria Math" panose="02040503050406030204" pitchFamily="18" charset="0"/>
                      </a:rPr>
                      <m:t>=0</m:t>
                    </m:r>
                  </m:oMath>
                </a14:m>
                <a:r>
                  <a:rPr lang="en-US" altLang="zh-TW"/>
                  <a:t>.</a:t>
                </a:r>
              </a:p>
              <a:p>
                <a:pPr lvl="1">
                  <a:lnSpc>
                    <a:spcPct val="150000"/>
                  </a:lnSpc>
                </a:pPr>
                <a:r>
                  <a:rPr lang="en-US" altLang="zh-TW"/>
                  <a:t>To establish the convexity of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oMath>
                </a14:m>
                <a:endParaRPr lang="en-US" altLang="zh-TW"/>
              </a:p>
              <a:p>
                <a:pPr lvl="2">
                  <a:lnSpc>
                    <a:spcPct val="150000"/>
                  </a:lnSpc>
                </a:pPr>
                <a:r>
                  <a:rPr lang="en-US" altLang="zh-TW"/>
                  <a:t>Recall from (8.5.18)</a:t>
                </a:r>
              </a:p>
              <a:p>
                <a:pPr lvl="2">
                  <a:lnSpc>
                    <a:spcPct val="150000"/>
                  </a:lnSpc>
                </a:pPr>
                <a:endParaRPr lang="en-US" altLang="zh-TW"/>
              </a:p>
              <a:p>
                <a:pPr lvl="2">
                  <a:lnSpc>
                    <a:spcPct val="150000"/>
                  </a:lnSpc>
                </a:pPr>
                <a:endParaRPr lang="en-US" altLang="zh-TW"/>
              </a:p>
              <a:p>
                <a:pPr lvl="2">
                  <a:lnSpc>
                    <a:spcPct val="150000"/>
                  </a:lnSpc>
                </a:pPr>
                <a:r>
                  <a:rPr lang="en-US" altLang="zh-TW"/>
                  <a:t>Replace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a14:m>
                <a:r>
                  <a:rPr lang="en-US" altLang="zh-TW"/>
                  <a:t> and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a14:m>
                <a:r>
                  <a:rPr lang="en-US" altLang="zh-TW"/>
                  <a:t> in (8.5.18) by </a:t>
                </a:r>
                <a14:m>
                  <m:oMath xmlns:m="http://schemas.openxmlformats.org/officeDocument/2006/math">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𝑛</m:t>
                            </m:r>
                          </m:sub>
                        </m:sSub>
                      </m:e>
                    </m:d>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oMath>
                </a14:m>
                <a:r>
                  <a:rPr lang="en-US" altLang="zh-TW"/>
                  <a:t> and </a:t>
                </a:r>
                <a14:m>
                  <m:oMath xmlns:m="http://schemas.openxmlformats.org/officeDocument/2006/math">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1−</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𝑛</m:t>
                            </m:r>
                          </m:sub>
                        </m:sSub>
                      </m:e>
                    </m:d>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oMath>
                </a14:m>
                <a:r>
                  <a:rPr lang="en-US" altLang="zh-TW"/>
                  <a:t> , then obtain</a:t>
                </a:r>
              </a:p>
              <a:p>
                <a:pPr lvl="2">
                  <a:lnSpc>
                    <a:spcPct val="150000"/>
                  </a:lnSpc>
                </a:pPr>
                <a:endParaRPr lang="en-US" altLang="zh-TW"/>
              </a:p>
              <a:p>
                <a:pPr lvl="1">
                  <a:lnSpc>
                    <a:spcPct val="150000"/>
                  </a:lnSpc>
                </a:pPr>
                <a:r>
                  <a:rPr lang="en-US" altLang="zh-TW"/>
                  <a:t>The maximum of two convex functions is convex (Exercise 8.7)</a:t>
                </a:r>
              </a:p>
              <a:p>
                <a:pPr lvl="2">
                  <a:lnSpc>
                    <a:spcPct val="150000"/>
                  </a:lnSpc>
                </a:pP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𝑥</m:t>
                    </m:r>
                    <m:r>
                      <a:rPr lang="en-US" altLang="zh-TW" b="0" i="1" smtClean="0">
                        <a:latin typeface="Cambria Math" panose="02040503050406030204" pitchFamily="18" charset="0"/>
                      </a:rPr>
                      <m:t>)</m:t>
                    </m:r>
                  </m:oMath>
                </a14:m>
                <a:r>
                  <a:rPr lang="en-US" altLang="zh-TW"/>
                  <a:t> is convex.</a:t>
                </a:r>
              </a:p>
            </p:txBody>
          </p:sp>
        </mc:Choice>
        <mc:Fallback xmlns="">
          <p:sp>
            <p:nvSpPr>
              <p:cNvPr id="3" name="內容版面配置區 2">
                <a:extLst>
                  <a:ext uri="{FF2B5EF4-FFF2-40B4-BE49-F238E27FC236}">
                    <a16:creationId xmlns:a16="http://schemas.microsoft.com/office/drawing/2014/main" id="{33DA060C-E703-4D26-BA32-2177BB79786E}"/>
                  </a:ext>
                </a:extLst>
              </p:cNvPr>
              <p:cNvSpPr>
                <a:spLocks noGrp="1" noRot="1" noChangeAspect="1" noMove="1" noResize="1" noEditPoints="1" noAdjustHandles="1" noChangeArrowheads="1" noChangeShapeType="1" noTextEdit="1"/>
              </p:cNvSpPr>
              <p:nvPr>
                <p:ph idx="1"/>
              </p:nvPr>
            </p:nvSpPr>
            <p:spPr>
              <a:xfrm>
                <a:off x="838200" y="539715"/>
                <a:ext cx="10515600" cy="6396106"/>
              </a:xfrm>
              <a:blipFill>
                <a:blip r:embed="rId3"/>
                <a:stretch>
                  <a:fillRect l="-1217"/>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E1C866AC-6A7D-412C-81F8-E654BF527D7F}"/>
              </a:ext>
            </a:extLst>
          </p:cNvPr>
          <p:cNvPicPr>
            <a:picLocks noChangeAspect="1"/>
          </p:cNvPicPr>
          <p:nvPr/>
        </p:nvPicPr>
        <p:blipFill>
          <a:blip r:embed="rId4"/>
          <a:stretch>
            <a:fillRect/>
          </a:stretch>
        </p:blipFill>
        <p:spPr>
          <a:xfrm>
            <a:off x="2643303" y="63399"/>
            <a:ext cx="7039957" cy="476316"/>
          </a:xfrm>
          <a:prstGeom prst="rect">
            <a:avLst/>
          </a:prstGeom>
        </p:spPr>
      </p:pic>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DF05A36D-C338-4C5C-B2BA-92B4F8A1028A}"/>
                  </a:ext>
                </a:extLst>
              </p:cNvPr>
              <p:cNvSpPr txBox="1"/>
              <p:nvPr/>
            </p:nvSpPr>
            <p:spPr>
              <a:xfrm>
                <a:off x="2025785" y="3633280"/>
                <a:ext cx="8801100" cy="878254"/>
              </a:xfrm>
              <a:prstGeom prst="rect">
                <a:avLst/>
              </a:prstGeom>
              <a:noFill/>
              <a:ln w="19050">
                <a:solidFill>
                  <a:schemeClr val="tx1"/>
                </a:solidFill>
              </a:ln>
            </p:spPr>
            <p:txBody>
              <a:bodyPr wrap="square">
                <a:spAutoFit/>
              </a:bodyPr>
              <a:lstStyle/>
              <a:p>
                <a:pPr marL="0" indent="0">
                  <a:lnSpc>
                    <a:spcPct val="150000"/>
                  </a:lnSpc>
                  <a:buNone/>
                </a:pPr>
                <a:r>
                  <a:rPr lang="en-US" altLang="zh-TW">
                    <a:latin typeface="+mj-lt"/>
                    <a:ea typeface="Cambria Math" panose="02040503050406030204" pitchFamily="18" charset="0"/>
                  </a:rPr>
                  <a:t>The function </a:t>
                </a:r>
                <a14:m>
                  <m:oMath xmlns:m="http://schemas.openxmlformats.org/officeDocument/2006/math">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𝑐</m:t>
                        </m:r>
                      </m:e>
                      <m:sub>
                        <m:r>
                          <a:rPr lang="en-US" altLang="zh-TW" b="0" i="1" smtClean="0">
                            <a:latin typeface="Cambria Math" panose="02040503050406030204" pitchFamily="18" charset="0"/>
                            <a:ea typeface="Cambria Math" panose="02040503050406030204" pitchFamily="18" charset="0"/>
                          </a:rPr>
                          <m:t>𝑛</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𝑡</m:t>
                        </m:r>
                      </m:e>
                      <m:sub>
                        <m:r>
                          <a:rPr lang="en-US" altLang="zh-TW" b="0" i="1" smtClean="0">
                            <a:latin typeface="Cambria Math" panose="02040503050406030204" pitchFamily="18" charset="0"/>
                            <a:ea typeface="Cambria Math" panose="02040503050406030204" pitchFamily="18" charset="0"/>
                          </a:rPr>
                          <m:t>𝑛</m:t>
                        </m:r>
                      </m:sub>
                    </m:sSub>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𝑥</m:t>
                    </m:r>
                    <m:r>
                      <a:rPr lang="en-US" altLang="zh-TW" b="0" i="1" smtClean="0">
                        <a:latin typeface="Cambria Math" panose="02040503050406030204" pitchFamily="18" charset="0"/>
                        <a:ea typeface="Cambria Math" panose="02040503050406030204" pitchFamily="18" charset="0"/>
                      </a:rPr>
                      <m:t>)</m:t>
                    </m:r>
                  </m:oMath>
                </a14:m>
                <a:r>
                  <a:rPr lang="en-US" altLang="zh-TW">
                    <a:latin typeface="+mj-lt"/>
                    <a:ea typeface="Cambria Math" panose="02040503050406030204" pitchFamily="18" charset="0"/>
                  </a:rPr>
                  <a:t> is convex in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𝑥</m:t>
                    </m:r>
                  </m:oMath>
                </a14:m>
                <a:r>
                  <a:rPr lang="en-US" altLang="zh-TW">
                    <a:latin typeface="+mj-lt"/>
                    <a:ea typeface="Cambria Math" panose="02040503050406030204" pitchFamily="18" charset="0"/>
                  </a:rPr>
                  <a:t>, whenever </a:t>
                </a:r>
                <a14:m>
                  <m:oMath xmlns:m="http://schemas.openxmlformats.org/officeDocument/2006/math">
                    <m:r>
                      <a:rPr lang="en-US" altLang="zh-TW" b="0" i="1" smtClean="0">
                        <a:latin typeface="Cambria Math" panose="02040503050406030204" pitchFamily="18" charset="0"/>
                        <a:ea typeface="Cambria Math" panose="02040503050406030204" pitchFamily="18" charset="0"/>
                      </a:rPr>
                      <m:t>0≤</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𝑥</m:t>
                        </m:r>
                      </m:e>
                      <m:sub>
                        <m:r>
                          <a:rPr lang="en-US" altLang="zh-TW" b="0" i="1" smtClean="0">
                            <a:latin typeface="Cambria Math" panose="02040503050406030204" pitchFamily="18" charset="0"/>
                            <a:ea typeface="Cambria Math" panose="02040503050406030204" pitchFamily="18" charset="0"/>
                          </a:rPr>
                          <m:t>1</m:t>
                        </m:r>
                      </m:sub>
                    </m:sSub>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𝑥</m:t>
                        </m:r>
                      </m:e>
                      <m:sub>
                        <m:r>
                          <a:rPr lang="en-US" altLang="zh-TW" b="0" i="1" smtClean="0">
                            <a:latin typeface="Cambria Math" panose="02040503050406030204" pitchFamily="18" charset="0"/>
                            <a:ea typeface="Cambria Math" panose="02040503050406030204" pitchFamily="18" charset="0"/>
                          </a:rPr>
                          <m:t>2</m:t>
                        </m:r>
                      </m:sub>
                    </m:sSub>
                    <m:r>
                      <a:rPr lang="en-US" altLang="zh-TW" b="0" i="1" smtClean="0">
                        <a:latin typeface="Cambria Math" panose="02040503050406030204" pitchFamily="18" charset="0"/>
                        <a:ea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𝑎𝑛𝑑</m:t>
                    </m:r>
                    <m:r>
                      <a:rPr lang="en-US" altLang="zh-TW" b="0" i="1" smtClean="0">
                        <a:latin typeface="Cambria Math" panose="02040503050406030204" pitchFamily="18" charset="0"/>
                        <a:ea typeface="Cambria Math" panose="02040503050406030204" pitchFamily="18" charset="0"/>
                      </a:rPr>
                      <m:t> 0≤</m:t>
                    </m:r>
                    <m:r>
                      <a:rPr lang="en-US" altLang="zh-TW" i="1">
                        <a:latin typeface="Cambria Math" panose="02040503050406030204" pitchFamily="18" charset="0"/>
                        <a:ea typeface="Cambria Math" panose="02040503050406030204" pitchFamily="18" charset="0"/>
                      </a:rPr>
                      <m:t>𝜆</m:t>
                    </m:r>
                    <m:r>
                      <a:rPr lang="en-US" altLang="zh-TW" b="0" i="1" smtClean="0">
                        <a:latin typeface="Cambria Math" panose="02040503050406030204" pitchFamily="18" charset="0"/>
                        <a:ea typeface="Cambria Math" panose="02040503050406030204" pitchFamily="18" charset="0"/>
                      </a:rPr>
                      <m:t>≤1</m:t>
                    </m:r>
                  </m:oMath>
                </a14:m>
                <a:endParaRPr lang="en-US" altLang="zh-TW">
                  <a:latin typeface="+mj-lt"/>
                  <a:ea typeface="Cambria Math" panose="02040503050406030204" pitchFamily="18" charset="0"/>
                </a:endParaRPr>
              </a:p>
              <a:p>
                <a:pPr marL="0" indent="0">
                  <a:lnSpc>
                    <a:spcPct val="150000"/>
                  </a:lnSpc>
                  <a:buNone/>
                </a:pPr>
                <a:r>
                  <a:rPr lang="en-US" altLang="zh-TW" b="0">
                    <a:ea typeface="Cambria Math" panose="02040503050406030204" pitchFamily="18" charset="0"/>
                  </a:rPr>
                  <a:t>	</a:t>
                </a:r>
                <a14:m>
                  <m:oMath xmlns:m="http://schemas.openxmlformats.org/officeDocument/2006/math">
                    <m:sSub>
                      <m:sSubPr>
                        <m:ctrlPr>
                          <a:rPr lang="en-US" altLang="zh-TW" b="0" i="1" smtClean="0">
                            <a:latin typeface="Cambria Math" panose="02040503050406030204" pitchFamily="18" charset="0"/>
                            <a:ea typeface="Cambria Math" panose="02040503050406030204" pitchFamily="18" charset="0"/>
                          </a:rPr>
                        </m:ctrlPr>
                      </m:sSubPr>
                      <m:e>
                        <m:r>
                          <m:rPr>
                            <m:sty m:val="p"/>
                          </m:rPr>
                          <a:rPr lang="en-US" altLang="zh-TW" i="1">
                            <a:latin typeface="Cambria Math" panose="02040503050406030204" pitchFamily="18" charset="0"/>
                            <a:ea typeface="Cambria Math" panose="02040503050406030204" pitchFamily="18" charset="0"/>
                          </a:rPr>
                          <m:t>c</m:t>
                        </m:r>
                      </m:e>
                      <m:sub>
                        <m:r>
                          <a:rPr lang="en-US" altLang="zh-TW" b="0" i="1" smtClean="0">
                            <a:latin typeface="Cambria Math" panose="02040503050406030204" pitchFamily="18" charset="0"/>
                            <a:ea typeface="Cambria Math" panose="02040503050406030204" pitchFamily="18" charset="0"/>
                          </a:rPr>
                          <m:t>𝑛</m:t>
                        </m:r>
                      </m:sub>
                    </m:sSub>
                    <m:d>
                      <m:dPr>
                        <m:ctrlPr>
                          <a:rPr lang="en-US" altLang="zh-TW" sz="1800" b="0" i="1" smtClean="0">
                            <a:latin typeface="Cambria Math" panose="02040503050406030204" pitchFamily="18" charset="0"/>
                            <a:ea typeface="Cambria Math" panose="02040503050406030204" pitchFamily="18" charset="0"/>
                          </a:rPr>
                        </m:ctrlPr>
                      </m:dPr>
                      <m:e>
                        <m:sSub>
                          <m:sSubPr>
                            <m:ctrlPr>
                              <a:rPr lang="en-US" altLang="zh-TW" sz="1800" b="0" i="1" smtClean="0">
                                <a:latin typeface="Cambria Math" panose="02040503050406030204" pitchFamily="18" charset="0"/>
                                <a:ea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𝑡</m:t>
                            </m:r>
                          </m:e>
                          <m:sub>
                            <m:r>
                              <a:rPr lang="en-US" altLang="zh-TW" sz="1800" b="0" i="1" smtClean="0">
                                <a:latin typeface="Cambria Math" panose="02040503050406030204" pitchFamily="18" charset="0"/>
                                <a:ea typeface="Cambria Math" panose="02040503050406030204" pitchFamily="18" charset="0"/>
                              </a:rPr>
                              <m:t>𝑛</m:t>
                            </m:r>
                          </m:sub>
                        </m:sSub>
                        <m:r>
                          <a:rPr lang="en-US" altLang="zh-TW" sz="1800" b="0" i="1" smtClean="0">
                            <a:latin typeface="Cambria Math" panose="02040503050406030204" pitchFamily="18" charset="0"/>
                            <a:ea typeface="Cambria Math" panose="02040503050406030204" pitchFamily="18" charset="0"/>
                          </a:rPr>
                          <m:t>,</m:t>
                        </m:r>
                        <m:d>
                          <m:dPr>
                            <m:ctrlPr>
                              <a:rPr lang="en-US" altLang="zh-TW" sz="1800" b="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1−</m:t>
                            </m:r>
                            <m:r>
                              <a:rPr lang="en-US" altLang="zh-TW" sz="1800" i="1" smtClean="0">
                                <a:latin typeface="Cambria Math" panose="02040503050406030204" pitchFamily="18" charset="0"/>
                                <a:ea typeface="Cambria Math" panose="02040503050406030204" pitchFamily="18" charset="0"/>
                              </a:rPr>
                              <m:t>𝜆</m:t>
                            </m:r>
                          </m:e>
                        </m:d>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en-US" altLang="zh-TW" sz="1800" b="0" i="0" smtClean="0">
                                <a:latin typeface="Cambria Math" panose="02040503050406030204" pitchFamily="18" charset="0"/>
                                <a:ea typeface="Cambria Math" panose="02040503050406030204" pitchFamily="18" charset="0"/>
                              </a:rPr>
                              <m:t>1</m:t>
                            </m:r>
                          </m:sub>
                        </m:sSub>
                        <m:r>
                          <a:rPr lang="en-US" altLang="zh-TW" sz="1800" b="0" i="1" smtClean="0">
                            <a:latin typeface="Cambria Math" panose="02040503050406030204" pitchFamily="18" charset="0"/>
                            <a:ea typeface="Cambria Math" panose="02040503050406030204" pitchFamily="18" charset="0"/>
                          </a:rPr>
                          <m:t>+</m:t>
                        </m:r>
                        <m:r>
                          <a:rPr lang="en-US" altLang="zh-TW" sz="1800" i="1" smtClean="0">
                            <a:latin typeface="Cambria Math" panose="02040503050406030204" pitchFamily="18" charset="0"/>
                            <a:ea typeface="Cambria Math" panose="02040503050406030204" pitchFamily="18" charset="0"/>
                          </a:rPr>
                          <m:t>𝜆</m:t>
                        </m:r>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zh-TW" altLang="en-US" sz="1800" i="0">
                                <a:latin typeface="Cambria Math" panose="02040503050406030204" pitchFamily="18" charset="0"/>
                              </a:rPr>
                              <m:t>2</m:t>
                            </m:r>
                          </m:sub>
                        </m:sSub>
                      </m:e>
                    </m:d>
                    <m:r>
                      <a:rPr lang="en-US" altLang="zh-TW" sz="1800" i="1">
                        <a:latin typeface="Cambria Math" panose="02040503050406030204" pitchFamily="18" charset="0"/>
                        <a:ea typeface="Cambria Math" panose="02040503050406030204" pitchFamily="18" charset="0"/>
                      </a:rPr>
                      <m:t>≤</m:t>
                    </m:r>
                    <m:d>
                      <m:dPr>
                        <m:ctrlPr>
                          <a:rPr lang="en-US" altLang="zh-TW" sz="1800" b="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1−</m:t>
                        </m:r>
                        <m:r>
                          <a:rPr lang="en-US" altLang="zh-TW" sz="1800" i="1">
                            <a:latin typeface="Cambria Math" panose="02040503050406030204" pitchFamily="18" charset="0"/>
                            <a:ea typeface="Cambria Math" panose="02040503050406030204" pitchFamily="18" charset="0"/>
                          </a:rPr>
                          <m:t>𝜆</m:t>
                        </m:r>
                      </m:e>
                    </m:d>
                    <m:sSub>
                      <m:sSubPr>
                        <m:ctrlPr>
                          <a:rPr lang="en-US" altLang="zh-TW" sz="1800" b="0" i="1" smtClean="0">
                            <a:latin typeface="Cambria Math" panose="02040503050406030204" pitchFamily="18" charset="0"/>
                            <a:ea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𝑐</m:t>
                        </m:r>
                      </m:e>
                      <m:sub>
                        <m:r>
                          <a:rPr lang="en-US" altLang="zh-TW" sz="1800" b="0" i="1" smtClean="0">
                            <a:latin typeface="Cambria Math" panose="02040503050406030204" pitchFamily="18" charset="0"/>
                            <a:ea typeface="Cambria Math" panose="02040503050406030204" pitchFamily="18" charset="0"/>
                          </a:rPr>
                          <m:t>𝑛</m:t>
                        </m:r>
                      </m:sub>
                    </m:sSub>
                    <m:d>
                      <m:dPr>
                        <m:ctrlPr>
                          <a:rPr lang="en-US" altLang="zh-TW" sz="1800" b="0" i="1" smtClean="0">
                            <a:latin typeface="Cambria Math" panose="02040503050406030204" pitchFamily="18" charset="0"/>
                            <a:ea typeface="Cambria Math" panose="02040503050406030204" pitchFamily="18" charset="0"/>
                          </a:rPr>
                        </m:ctrlPr>
                      </m:dPr>
                      <m:e>
                        <m:sSub>
                          <m:sSubPr>
                            <m:ctrlPr>
                              <a:rPr lang="en-US" altLang="zh-TW" sz="1800" b="0" i="1" smtClean="0">
                                <a:latin typeface="Cambria Math" panose="02040503050406030204" pitchFamily="18" charset="0"/>
                                <a:ea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𝑡</m:t>
                            </m:r>
                          </m:e>
                          <m:sub>
                            <m:r>
                              <a:rPr lang="en-US" altLang="zh-TW" sz="1800" b="0" i="1" smtClean="0">
                                <a:latin typeface="Cambria Math" panose="02040503050406030204" pitchFamily="18" charset="0"/>
                                <a:ea typeface="Cambria Math" panose="02040503050406030204" pitchFamily="18" charset="0"/>
                              </a:rPr>
                              <m:t>𝑛</m:t>
                            </m:r>
                          </m:sub>
                        </m:sSub>
                        <m:r>
                          <a:rPr lang="en-US" altLang="zh-TW" sz="1800" b="0" i="1" smtClean="0">
                            <a:latin typeface="Cambria Math" panose="02040503050406030204" pitchFamily="18" charset="0"/>
                            <a:ea typeface="Cambria Math" panose="02040503050406030204" pitchFamily="18" charset="0"/>
                          </a:rPr>
                          <m:t>,</m:t>
                        </m:r>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en-US" altLang="zh-TW" sz="1800" b="0" i="0" smtClean="0">
                                <a:latin typeface="Cambria Math" panose="02040503050406030204" pitchFamily="18" charset="0"/>
                                <a:ea typeface="Cambria Math" panose="02040503050406030204" pitchFamily="18" charset="0"/>
                              </a:rPr>
                              <m:t>1</m:t>
                            </m:r>
                          </m:sub>
                        </m:sSub>
                      </m:e>
                    </m:d>
                    <m:r>
                      <a:rPr lang="en-US" altLang="zh-TW" sz="1800" b="0" i="1" smtClean="0">
                        <a:latin typeface="Cambria Math" panose="02040503050406030204" pitchFamily="18" charset="0"/>
                        <a:ea typeface="Cambria Math" panose="02040503050406030204" pitchFamily="18" charset="0"/>
                      </a:rPr>
                      <m:t>+</m:t>
                    </m:r>
                    <m:r>
                      <a:rPr lang="en-US" altLang="zh-TW" sz="1800" i="1" smtClean="0">
                        <a:latin typeface="Cambria Math" panose="02040503050406030204" pitchFamily="18" charset="0"/>
                        <a:ea typeface="Cambria Math" panose="02040503050406030204" pitchFamily="18" charset="0"/>
                      </a:rPr>
                      <m:t>𝜆</m:t>
                    </m:r>
                    <m:sSub>
                      <m:sSubPr>
                        <m:ctrlPr>
                          <a:rPr lang="en-US" altLang="zh-TW" sz="1800" b="0" i="1" smtClean="0">
                            <a:latin typeface="Cambria Math" panose="02040503050406030204" pitchFamily="18" charset="0"/>
                            <a:ea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𝑐</m:t>
                        </m:r>
                      </m:e>
                      <m:sub>
                        <m:r>
                          <a:rPr lang="en-US" altLang="zh-TW" sz="1800" b="0" i="1" smtClean="0">
                            <a:latin typeface="Cambria Math" panose="02040503050406030204" pitchFamily="18" charset="0"/>
                            <a:ea typeface="Cambria Math" panose="02040503050406030204" pitchFamily="18" charset="0"/>
                          </a:rPr>
                          <m:t>𝑛</m:t>
                        </m:r>
                      </m:sub>
                    </m:sSub>
                    <m:r>
                      <a:rPr lang="en-US" altLang="zh-TW" sz="1800" b="0" i="1" smtClean="0">
                        <a:latin typeface="Cambria Math" panose="02040503050406030204" pitchFamily="18" charset="0"/>
                        <a:ea typeface="Cambria Math" panose="02040503050406030204" pitchFamily="18" charset="0"/>
                      </a:rPr>
                      <m:t>(</m:t>
                    </m:r>
                    <m:sSub>
                      <m:sSubPr>
                        <m:ctrlPr>
                          <a:rPr lang="en-US" altLang="zh-TW" sz="1800" b="0" i="1" smtClean="0">
                            <a:latin typeface="Cambria Math" panose="02040503050406030204" pitchFamily="18" charset="0"/>
                            <a:ea typeface="Cambria Math" panose="02040503050406030204" pitchFamily="18" charset="0"/>
                          </a:rPr>
                        </m:ctrlPr>
                      </m:sSubPr>
                      <m:e>
                        <m:r>
                          <a:rPr lang="en-US" altLang="zh-TW" sz="1800" b="0" i="1" smtClean="0">
                            <a:latin typeface="Cambria Math" panose="02040503050406030204" pitchFamily="18" charset="0"/>
                            <a:ea typeface="Cambria Math" panose="02040503050406030204" pitchFamily="18" charset="0"/>
                          </a:rPr>
                          <m:t>𝑡</m:t>
                        </m:r>
                      </m:e>
                      <m:sub>
                        <m:r>
                          <a:rPr lang="en-US" altLang="zh-TW" sz="1800" b="0" i="1" smtClean="0">
                            <a:latin typeface="Cambria Math" panose="02040503050406030204" pitchFamily="18" charset="0"/>
                            <a:ea typeface="Cambria Math" panose="02040503050406030204" pitchFamily="18" charset="0"/>
                          </a:rPr>
                          <m:t>𝑛</m:t>
                        </m:r>
                      </m:sub>
                    </m:sSub>
                    <m:r>
                      <a:rPr lang="en-US" altLang="zh-TW" sz="1800" b="0" i="1" smtClean="0">
                        <a:latin typeface="Cambria Math" panose="02040503050406030204" pitchFamily="18" charset="0"/>
                        <a:ea typeface="Cambria Math" panose="02040503050406030204" pitchFamily="18" charset="0"/>
                      </a:rPr>
                      <m:t>,</m:t>
                    </m:r>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zh-TW" altLang="en-US" sz="1800" i="0">
                            <a:latin typeface="Cambria Math" panose="02040503050406030204" pitchFamily="18" charset="0"/>
                          </a:rPr>
                          <m:t>2</m:t>
                        </m:r>
                      </m:sub>
                    </m:sSub>
                    <m:r>
                      <a:rPr lang="en-US" altLang="zh-TW" sz="1800" b="0" i="1" smtClean="0">
                        <a:latin typeface="Cambria Math" panose="02040503050406030204" pitchFamily="18" charset="0"/>
                        <a:ea typeface="Cambria Math" panose="02040503050406030204" pitchFamily="18" charset="0"/>
                      </a:rPr>
                      <m:t>)</m:t>
                    </m:r>
                  </m:oMath>
                </a14:m>
                <a:r>
                  <a:rPr lang="en-US" altLang="zh-TW"/>
                  <a:t>. (8.5.18)</a:t>
                </a:r>
                <a:endParaRPr lang="zh-TW" altLang="en-US"/>
              </a:p>
            </p:txBody>
          </p:sp>
        </mc:Choice>
        <mc:Fallback xmlns="">
          <p:sp>
            <p:nvSpPr>
              <p:cNvPr id="7" name="文字方塊 6">
                <a:extLst>
                  <a:ext uri="{FF2B5EF4-FFF2-40B4-BE49-F238E27FC236}">
                    <a16:creationId xmlns:a16="http://schemas.microsoft.com/office/drawing/2014/main" id="{DF05A36D-C338-4C5C-B2BA-92B4F8A1028A}"/>
                  </a:ext>
                </a:extLst>
              </p:cNvPr>
              <p:cNvSpPr txBox="1">
                <a:spLocks noRot="1" noChangeAspect="1" noMove="1" noResize="1" noEditPoints="1" noAdjustHandles="1" noChangeArrowheads="1" noChangeShapeType="1" noTextEdit="1"/>
              </p:cNvSpPr>
              <p:nvPr/>
            </p:nvSpPr>
            <p:spPr>
              <a:xfrm>
                <a:off x="2025785" y="3633280"/>
                <a:ext cx="8801100" cy="878254"/>
              </a:xfrm>
              <a:prstGeom prst="rect">
                <a:avLst/>
              </a:prstGeom>
              <a:blipFill>
                <a:blip r:embed="rId5"/>
                <a:stretch>
                  <a:fillRect l="-484" b="-8163"/>
                </a:stretch>
              </a:blipFill>
              <a:ln w="19050">
                <a:solidFill>
                  <a:schemeClr val="tx1"/>
                </a:solidFill>
              </a:ln>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6E4ED10B-AB41-4116-95E3-9CFC9318389B}"/>
              </a:ext>
            </a:extLst>
          </p:cNvPr>
          <p:cNvPicPr>
            <a:picLocks noChangeAspect="1"/>
          </p:cNvPicPr>
          <p:nvPr/>
        </p:nvPicPr>
        <p:blipFill>
          <a:blip r:embed="rId6"/>
          <a:stretch>
            <a:fillRect/>
          </a:stretch>
        </p:blipFill>
        <p:spPr>
          <a:xfrm>
            <a:off x="2028854" y="5252703"/>
            <a:ext cx="8268854" cy="438211"/>
          </a:xfrm>
          <a:prstGeom prst="rect">
            <a:avLst/>
          </a:prstGeom>
        </p:spPr>
      </p:pic>
    </p:spTree>
    <p:extLst>
      <p:ext uri="{BB962C8B-B14F-4D97-AF65-F5344CB8AC3E}">
        <p14:creationId xmlns:p14="http://schemas.microsoft.com/office/powerpoint/2010/main" val="2853189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DD06D0FC-C623-41AC-AC15-0AD1780CF889}"/>
                  </a:ext>
                </a:extLst>
              </p:cNvPr>
              <p:cNvSpPr>
                <a:spLocks noGrp="1"/>
              </p:cNvSpPr>
              <p:nvPr>
                <p:ph idx="1"/>
              </p:nvPr>
            </p:nvSpPr>
            <p:spPr>
              <a:xfrm>
                <a:off x="838200" y="194552"/>
                <a:ext cx="10515600" cy="6582167"/>
              </a:xfrm>
            </p:spPr>
            <p:txBody>
              <a:bodyPr>
                <a:normAutofit/>
              </a:bodyPr>
              <a:lstStyle/>
              <a:p>
                <a:pPr marL="0" indent="0">
                  <a:lnSpc>
                    <a:spcPct val="150000"/>
                  </a:lnSpc>
                  <a:buNone/>
                </a:pPr>
                <a:r>
                  <a:rPr lang="en-US" altLang="zh-TW"/>
                  <a:t>Starting from time </a:t>
                </a:r>
                <a14:m>
                  <m:oMath xmlns:m="http://schemas.openxmlformats.org/officeDocument/2006/math">
                    <m:r>
                      <a:rPr lang="en-US" altLang="zh-TW" i="1" smtClean="0">
                        <a:latin typeface="Cambria Math" panose="02040503050406030204" pitchFamily="18" charset="0"/>
                      </a:rPr>
                      <m:t>𝑡</m:t>
                    </m:r>
                  </m:oMath>
                </a14:m>
                <a:r>
                  <a:rPr lang="en-US" altLang="zh-TW"/>
                  <a:t>, where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r>
                          <a:rPr lang="en-US" altLang="zh-TW" b="0" i="1" smtClean="0">
                            <a:latin typeface="Cambria Math" panose="02040503050406030204" pitchFamily="18" charset="0"/>
                          </a:rPr>
                          <m:t>−1</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&lt;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oMath>
                </a14:m>
                <a:r>
                  <a:rPr lang="en-US" altLang="zh-TW"/>
                  <a:t>, the owner of the American call can exercise at any time </a:t>
                </a:r>
                <a14:m>
                  <m:oMath xmlns:m="http://schemas.openxmlformats.org/officeDocument/2006/math">
                    <m:r>
                      <a:rPr lang="en-US" altLang="zh-TW" i="1" smtClean="0">
                        <a:latin typeface="Cambria Math" panose="02040503050406030204" pitchFamily="18" charset="0"/>
                      </a:rPr>
                      <m:t>𝑢</m:t>
                    </m:r>
                    <m:r>
                      <a:rPr lang="en-US" altLang="zh-TW" i="1" smtClean="0">
                        <a:latin typeface="Cambria Math" panose="02040503050406030204" pitchFamily="18" charset="0"/>
                      </a:rPr>
                      <m:t>∈</m:t>
                    </m:r>
                    <m:d>
                      <m:dPr>
                        <m:begChr m:val="["/>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𝑡</m:t>
                        </m:r>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e>
                    </m:d>
                    <m:r>
                      <a:rPr lang="en-US" altLang="zh-TW" b="0" i="0" smtClean="0">
                        <a:latin typeface="Cambria Math" panose="02040503050406030204" pitchFamily="18" charset="0"/>
                      </a:rPr>
                      <m:t>. </m:t>
                    </m:r>
                  </m:oMath>
                </a14:m>
                <a:endParaRPr lang="en-US" altLang="zh-TW"/>
              </a:p>
              <a:p>
                <a:pPr marL="0" indent="0">
                  <a:lnSpc>
                    <a:spcPct val="150000"/>
                  </a:lnSpc>
                  <a:buNone/>
                </a:pPr>
                <a:r>
                  <a:rPr lang="en-US" altLang="zh-TW"/>
                  <a:t>The owner has two choices…</a:t>
                </a:r>
              </a:p>
              <a:p>
                <a:pPr marL="0" indent="0">
                  <a:lnSpc>
                    <a:spcPct val="150000"/>
                  </a:lnSpc>
                  <a:buNone/>
                </a:pPr>
                <a:r>
                  <a:rPr lang="en-US" altLang="zh-TW"/>
                  <a:t>	1. (Exercise) receives S(u) – K</a:t>
                </a:r>
              </a:p>
              <a:p>
                <a:pPr marL="0" indent="0">
                  <a:lnSpc>
                    <a:spcPct val="150000"/>
                  </a:lnSpc>
                  <a:buNone/>
                </a:pPr>
                <a:r>
                  <a:rPr lang="en-US" altLang="zh-TW"/>
                  <a:t>	2.(Not exercise prior to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oMath>
                </a14:m>
                <a:r>
                  <a:rPr lang="en-US" altLang="zh-TW"/>
                  <a:t>) call value =&gt;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e>
                    </m:d>
                    <m:r>
                      <a:rPr lang="en-US" altLang="zh-TW" b="0" i="1" smtClean="0">
                        <a:latin typeface="Cambria Math" panose="02040503050406030204" pitchFamily="18" charset="0"/>
                      </a:rPr>
                      <m:t>)</m:t>
                    </m:r>
                  </m:oMath>
                </a14:m>
                <a:endParaRPr lang="en-US" altLang="zh-TW"/>
              </a:p>
              <a:p>
                <a:pPr marL="0" indent="0">
                  <a:lnSpc>
                    <a:spcPct val="150000"/>
                  </a:lnSpc>
                  <a:buNone/>
                </a:pPr>
                <a:r>
                  <a:rPr lang="en-US" altLang="zh-TW"/>
                  <a:t>The American call expiring at </a:t>
                </a:r>
                <a:r>
                  <a:rPr lang="en-US" altLang="zh-TW" b="1"/>
                  <a:t>time T has the same price as the American call expiring immediately before the dividend payment at date </a:t>
                </a:r>
                <a14:m>
                  <m:oMath xmlns:m="http://schemas.openxmlformats.org/officeDocument/2006/math">
                    <m:sSub>
                      <m:sSubPr>
                        <m:ctrlPr>
                          <a:rPr lang="en-US" altLang="zh-TW" b="1" i="1" smtClean="0">
                            <a:latin typeface="Cambria Math" panose="02040503050406030204" pitchFamily="18" charset="0"/>
                          </a:rPr>
                        </m:ctrlPr>
                      </m:sSubPr>
                      <m:e>
                        <m:r>
                          <a:rPr lang="en-US" altLang="zh-TW" b="1" i="1" smtClean="0">
                            <a:latin typeface="Cambria Math" panose="02040503050406030204" pitchFamily="18" charset="0"/>
                          </a:rPr>
                          <m:t>𝒕</m:t>
                        </m:r>
                      </m:e>
                      <m:sub>
                        <m:r>
                          <a:rPr lang="en-US" altLang="zh-TW" b="1" i="1" smtClean="0">
                            <a:latin typeface="Cambria Math" panose="02040503050406030204" pitchFamily="18" charset="0"/>
                          </a:rPr>
                          <m:t>𝒏</m:t>
                        </m:r>
                      </m:sub>
                    </m:sSub>
                  </m:oMath>
                </a14:m>
                <a:r>
                  <a:rPr lang="zh-TW" altLang="en-US" b="1"/>
                  <a:t> </a:t>
                </a:r>
                <a:r>
                  <a:rPr lang="en-US" altLang="zh-TW"/>
                  <a:t>and paying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h</m:t>
                        </m:r>
                      </m:e>
                      <m:sub>
                        <m:r>
                          <a:rPr lang="en-US" altLang="zh-TW" b="0" i="1" smtClean="0">
                            <a:latin typeface="Cambria Math" panose="02040503050406030204" pitchFamily="18" charset="0"/>
                          </a:rPr>
                          <m:t>𝑛</m:t>
                        </m:r>
                      </m:sub>
                    </m:sSub>
                    <m:d>
                      <m:dPr>
                        <m:ctrlPr>
                          <a:rPr lang="en-US" altLang="zh-TW" i="1" smtClean="0">
                            <a:latin typeface="Cambria Math" panose="02040503050406030204" pitchFamily="18" charset="0"/>
                          </a:rPr>
                        </m:ctrlPr>
                      </m:dPr>
                      <m:e>
                        <m:r>
                          <a:rPr lang="en-US" altLang="zh-TW" b="0" i="1" smtClean="0">
                            <a:latin typeface="Cambria Math" panose="02040503050406030204" pitchFamily="18" charset="0"/>
                          </a:rPr>
                          <m:t>𝑆</m:t>
                        </m:r>
                        <m:d>
                          <m:dPr>
                            <m:ctrlPr>
                              <a:rPr lang="en-US" altLang="zh-TW" i="1" smtClean="0">
                                <a:latin typeface="Cambria Math" panose="02040503050406030204" pitchFamily="18" charset="0"/>
                              </a:rPr>
                            </m:ctrlPr>
                          </m:dPr>
                          <m:e>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𝑡</m:t>
                                </m:r>
                              </m:e>
                              <m:sub>
                                <m:r>
                                  <a:rPr lang="en-US" altLang="zh-TW" b="0" i="1" smtClean="0">
                                    <a:latin typeface="Cambria Math" panose="02040503050406030204" pitchFamily="18" charset="0"/>
                                  </a:rPr>
                                  <m:t>𝑛</m:t>
                                </m:r>
                              </m:sub>
                            </m:sSub>
                            <m:r>
                              <a:rPr lang="en-US" altLang="zh-TW" b="0" i="1" smtClean="0">
                                <a:latin typeface="Cambria Math" panose="02040503050406030204" pitchFamily="18" charset="0"/>
                              </a:rPr>
                              <m:t>−</m:t>
                            </m:r>
                          </m:e>
                        </m:d>
                      </m:e>
                    </m:d>
                  </m:oMath>
                </a14:m>
                <a:r>
                  <a:rPr lang="zh-TW" altLang="en-US"/>
                  <a:t> </a:t>
                </a:r>
                <a:r>
                  <a:rPr lang="en-US" altLang="zh-TW"/>
                  <a:t>upon expiration.</a:t>
                </a:r>
              </a:p>
              <a:p>
                <a:pPr marL="0" indent="0">
                  <a:lnSpc>
                    <a:spcPct val="150000"/>
                  </a:lnSpc>
                  <a:buNone/>
                </a:pPr>
                <a:r>
                  <a:rPr lang="en-US" altLang="zh-TW"/>
                  <a:t>	- Otherwise, arbitrage will happen.</a:t>
                </a:r>
                <a:endParaRPr lang="zh-TW" altLang="en-US"/>
              </a:p>
            </p:txBody>
          </p:sp>
        </mc:Choice>
        <mc:Fallback xmlns="">
          <p:sp>
            <p:nvSpPr>
              <p:cNvPr id="3" name="內容版面配置區 2">
                <a:extLst>
                  <a:ext uri="{FF2B5EF4-FFF2-40B4-BE49-F238E27FC236}">
                    <a16:creationId xmlns:a16="http://schemas.microsoft.com/office/drawing/2014/main" id="{DD06D0FC-C623-41AC-AC15-0AD1780CF889}"/>
                  </a:ext>
                </a:extLst>
              </p:cNvPr>
              <p:cNvSpPr>
                <a:spLocks noGrp="1" noRot="1" noChangeAspect="1" noMove="1" noResize="1" noEditPoints="1" noAdjustHandles="1" noChangeArrowheads="1" noChangeShapeType="1" noTextEdit="1"/>
              </p:cNvSpPr>
              <p:nvPr>
                <p:ph idx="1"/>
              </p:nvPr>
            </p:nvSpPr>
            <p:spPr>
              <a:xfrm>
                <a:off x="838200" y="194552"/>
                <a:ext cx="10515600" cy="6582167"/>
              </a:xfrm>
              <a:blipFill>
                <a:blip r:embed="rId3"/>
                <a:stretch>
                  <a:fillRect l="-1217" r="-1043" b="-129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532016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C0E42505-D924-4369-B899-B75BE35502AA}"/>
              </a:ext>
            </a:extLst>
          </p:cNvPr>
          <p:cNvPicPr>
            <a:picLocks noChangeAspect="1"/>
          </p:cNvPicPr>
          <p:nvPr/>
        </p:nvPicPr>
        <p:blipFill>
          <a:blip r:embed="rId3"/>
          <a:stretch>
            <a:fillRect/>
          </a:stretch>
        </p:blipFill>
        <p:spPr>
          <a:xfrm>
            <a:off x="1999678" y="4694439"/>
            <a:ext cx="8192643" cy="2095792"/>
          </a:xfrm>
          <a:prstGeom prst="rect">
            <a:avLst/>
          </a:prstGeom>
        </p:spPr>
      </p:pic>
      <p:pic>
        <p:nvPicPr>
          <p:cNvPr id="5" name="圖片 4">
            <a:extLst>
              <a:ext uri="{FF2B5EF4-FFF2-40B4-BE49-F238E27FC236}">
                <a16:creationId xmlns:a16="http://schemas.microsoft.com/office/drawing/2014/main" id="{0B78DDC0-C1DB-4959-85AF-6F24A729109E}"/>
              </a:ext>
            </a:extLst>
          </p:cNvPr>
          <p:cNvPicPr>
            <a:picLocks noChangeAspect="1"/>
          </p:cNvPicPr>
          <p:nvPr/>
        </p:nvPicPr>
        <p:blipFill>
          <a:blip r:embed="rId4"/>
          <a:stretch>
            <a:fillRect/>
          </a:stretch>
        </p:blipFill>
        <p:spPr>
          <a:xfrm>
            <a:off x="1478452" y="201114"/>
            <a:ext cx="9235095" cy="4562036"/>
          </a:xfrm>
          <a:prstGeom prst="rect">
            <a:avLst/>
          </a:prstGeom>
        </p:spPr>
      </p:pic>
      <p:pic>
        <p:nvPicPr>
          <p:cNvPr id="12" name="圖片 11">
            <a:extLst>
              <a:ext uri="{FF2B5EF4-FFF2-40B4-BE49-F238E27FC236}">
                <a16:creationId xmlns:a16="http://schemas.microsoft.com/office/drawing/2014/main" id="{2CD53248-AC7A-4AB6-8A29-12FD8CB1272A}"/>
              </a:ext>
            </a:extLst>
          </p:cNvPr>
          <p:cNvPicPr>
            <a:picLocks noChangeAspect="1"/>
          </p:cNvPicPr>
          <p:nvPr/>
        </p:nvPicPr>
        <p:blipFill>
          <a:blip r:embed="rId5"/>
          <a:stretch>
            <a:fillRect/>
          </a:stretch>
        </p:blipFill>
        <p:spPr>
          <a:xfrm>
            <a:off x="7316900" y="2308089"/>
            <a:ext cx="4668078" cy="348085"/>
          </a:xfrm>
          <a:prstGeom prst="rect">
            <a:avLst/>
          </a:prstGeom>
        </p:spPr>
      </p:pic>
      <p:pic>
        <p:nvPicPr>
          <p:cNvPr id="13" name="圖片 12">
            <a:extLst>
              <a:ext uri="{FF2B5EF4-FFF2-40B4-BE49-F238E27FC236}">
                <a16:creationId xmlns:a16="http://schemas.microsoft.com/office/drawing/2014/main" id="{6256818F-9B75-4BBA-AACA-26C39BA0D1CE}"/>
              </a:ext>
            </a:extLst>
          </p:cNvPr>
          <p:cNvPicPr>
            <a:picLocks noChangeAspect="1"/>
          </p:cNvPicPr>
          <p:nvPr/>
        </p:nvPicPr>
        <p:blipFill>
          <a:blip r:embed="rId6"/>
          <a:stretch>
            <a:fillRect/>
          </a:stretch>
        </p:blipFill>
        <p:spPr>
          <a:xfrm>
            <a:off x="4817543" y="4851325"/>
            <a:ext cx="7039957" cy="476316"/>
          </a:xfrm>
          <a:prstGeom prst="rect">
            <a:avLst/>
          </a:prstGeom>
        </p:spPr>
      </p:pic>
      <p:grpSp>
        <p:nvGrpSpPr>
          <p:cNvPr id="34" name="群組 33">
            <a:extLst>
              <a:ext uri="{FF2B5EF4-FFF2-40B4-BE49-F238E27FC236}">
                <a16:creationId xmlns:a16="http://schemas.microsoft.com/office/drawing/2014/main" id="{D62EC73C-1B74-4D4A-ACA7-8D65B0EF02AA}"/>
              </a:ext>
            </a:extLst>
          </p:cNvPr>
          <p:cNvGrpSpPr/>
          <p:nvPr/>
        </p:nvGrpSpPr>
        <p:grpSpPr>
          <a:xfrm>
            <a:off x="2091447" y="2983885"/>
            <a:ext cx="8027670" cy="2687341"/>
            <a:chOff x="2091447" y="2983885"/>
            <a:chExt cx="8027670" cy="2687341"/>
          </a:xfrm>
        </p:grpSpPr>
        <p:sp>
          <p:nvSpPr>
            <p:cNvPr id="16" name="矩形: 圓角 15">
              <a:extLst>
                <a:ext uri="{FF2B5EF4-FFF2-40B4-BE49-F238E27FC236}">
                  <a16:creationId xmlns:a16="http://schemas.microsoft.com/office/drawing/2014/main" id="{F2CB58EB-8184-4E1C-BCFD-5B6B8FCB65AB}"/>
                </a:ext>
              </a:extLst>
            </p:cNvPr>
            <p:cNvSpPr/>
            <p:nvPr/>
          </p:nvSpPr>
          <p:spPr>
            <a:xfrm>
              <a:off x="3424137" y="2983885"/>
              <a:ext cx="3608962" cy="545070"/>
            </a:xfrm>
            <a:prstGeom prst="roundRect">
              <a:avLst/>
            </a:prstGeom>
            <a:solidFill>
              <a:schemeClr val="accent1">
                <a:alpha val="0"/>
              </a:schemeClr>
            </a:solid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1" name="群組 30">
              <a:extLst>
                <a:ext uri="{FF2B5EF4-FFF2-40B4-BE49-F238E27FC236}">
                  <a16:creationId xmlns:a16="http://schemas.microsoft.com/office/drawing/2014/main" id="{38F27DBA-B891-4D2B-8A36-EF075C47A463}"/>
                </a:ext>
              </a:extLst>
            </p:cNvPr>
            <p:cNvGrpSpPr/>
            <p:nvPr/>
          </p:nvGrpSpPr>
          <p:grpSpPr>
            <a:xfrm>
              <a:off x="2091447" y="5116749"/>
              <a:ext cx="8027670" cy="554477"/>
              <a:chOff x="2091447" y="5116749"/>
              <a:chExt cx="8027670" cy="554477"/>
            </a:xfrm>
          </p:grpSpPr>
          <p:cxnSp>
            <p:nvCxnSpPr>
              <p:cNvPr id="18" name="直線接點 17">
                <a:extLst>
                  <a:ext uri="{FF2B5EF4-FFF2-40B4-BE49-F238E27FC236}">
                    <a16:creationId xmlns:a16="http://schemas.microsoft.com/office/drawing/2014/main" id="{90DF8C1C-2A9C-48FF-B6FB-657F138DCAA4}"/>
                  </a:ext>
                </a:extLst>
              </p:cNvPr>
              <p:cNvCxnSpPr/>
              <p:nvPr/>
            </p:nvCxnSpPr>
            <p:spPr>
              <a:xfrm flipH="1">
                <a:off x="2178996" y="5671226"/>
                <a:ext cx="376460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a:extLst>
                  <a:ext uri="{FF2B5EF4-FFF2-40B4-BE49-F238E27FC236}">
                    <a16:creationId xmlns:a16="http://schemas.microsoft.com/office/drawing/2014/main" id="{C99AC123-EBE4-459E-B6BE-57F8CBD8022F}"/>
                  </a:ext>
                </a:extLst>
              </p:cNvPr>
              <p:cNvCxnSpPr>
                <a:cxnSpLocks/>
              </p:cNvCxnSpPr>
              <p:nvPr/>
            </p:nvCxnSpPr>
            <p:spPr>
              <a:xfrm flipH="1">
                <a:off x="4017523" y="5116749"/>
                <a:ext cx="6101594"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419ED0AF-02EB-4EB5-8974-350D8EA47634}"/>
                  </a:ext>
                </a:extLst>
              </p:cNvPr>
              <p:cNvCxnSpPr>
                <a:cxnSpLocks/>
              </p:cNvCxnSpPr>
              <p:nvPr/>
            </p:nvCxnSpPr>
            <p:spPr>
              <a:xfrm flipH="1">
                <a:off x="2091447" y="5418306"/>
                <a:ext cx="802767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3" name="群組 32">
            <a:extLst>
              <a:ext uri="{FF2B5EF4-FFF2-40B4-BE49-F238E27FC236}">
                <a16:creationId xmlns:a16="http://schemas.microsoft.com/office/drawing/2014/main" id="{20654129-CEE1-414A-9942-DEBD600FCB04}"/>
              </a:ext>
            </a:extLst>
          </p:cNvPr>
          <p:cNvGrpSpPr/>
          <p:nvPr/>
        </p:nvGrpSpPr>
        <p:grpSpPr>
          <a:xfrm>
            <a:off x="2091449" y="4204355"/>
            <a:ext cx="8027668" cy="2040801"/>
            <a:chOff x="2091449" y="4204355"/>
            <a:chExt cx="8027668" cy="2040801"/>
          </a:xfrm>
        </p:grpSpPr>
        <p:sp>
          <p:nvSpPr>
            <p:cNvPr id="15" name="矩形: 圓角 14">
              <a:extLst>
                <a:ext uri="{FF2B5EF4-FFF2-40B4-BE49-F238E27FC236}">
                  <a16:creationId xmlns:a16="http://schemas.microsoft.com/office/drawing/2014/main" id="{6AC422FC-812A-4075-B9A4-0AA661B4D309}"/>
                </a:ext>
              </a:extLst>
            </p:cNvPr>
            <p:cNvSpPr/>
            <p:nvPr/>
          </p:nvSpPr>
          <p:spPr>
            <a:xfrm>
              <a:off x="6096000" y="4204355"/>
              <a:ext cx="1156941" cy="409626"/>
            </a:xfrm>
            <a:prstGeom prst="roundRect">
              <a:avLst/>
            </a:prstGeom>
            <a:solidFill>
              <a:schemeClr val="accent1">
                <a:alpha val="0"/>
              </a:scheme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2" name="群組 31">
              <a:extLst>
                <a:ext uri="{FF2B5EF4-FFF2-40B4-BE49-F238E27FC236}">
                  <a16:creationId xmlns:a16="http://schemas.microsoft.com/office/drawing/2014/main" id="{E7E3E9FA-B3D7-4E88-B09A-4895CFBFF836}"/>
                </a:ext>
              </a:extLst>
            </p:cNvPr>
            <p:cNvGrpSpPr/>
            <p:nvPr/>
          </p:nvGrpSpPr>
          <p:grpSpPr>
            <a:xfrm>
              <a:off x="2091449" y="5972782"/>
              <a:ext cx="8027668" cy="272374"/>
              <a:chOff x="2091449" y="5972782"/>
              <a:chExt cx="8027668" cy="272374"/>
            </a:xfrm>
          </p:grpSpPr>
          <p:cxnSp>
            <p:nvCxnSpPr>
              <p:cNvPr id="25" name="直線接點 24">
                <a:extLst>
                  <a:ext uri="{FF2B5EF4-FFF2-40B4-BE49-F238E27FC236}">
                    <a16:creationId xmlns:a16="http://schemas.microsoft.com/office/drawing/2014/main" id="{625E307C-AFD9-4216-8DD4-CE4825E463D6}"/>
                  </a:ext>
                </a:extLst>
              </p:cNvPr>
              <p:cNvCxnSpPr>
                <a:cxnSpLocks/>
              </p:cNvCxnSpPr>
              <p:nvPr/>
            </p:nvCxnSpPr>
            <p:spPr>
              <a:xfrm flipH="1">
                <a:off x="5145932" y="5972782"/>
                <a:ext cx="497318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FC4D549E-F03C-4B48-BAE3-DD437D0E7FA4}"/>
                  </a:ext>
                </a:extLst>
              </p:cNvPr>
              <p:cNvCxnSpPr>
                <a:cxnSpLocks/>
              </p:cNvCxnSpPr>
              <p:nvPr/>
            </p:nvCxnSpPr>
            <p:spPr>
              <a:xfrm flipH="1">
                <a:off x="2091449" y="6245156"/>
                <a:ext cx="750975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6" name="圖片 5">
            <a:extLst>
              <a:ext uri="{FF2B5EF4-FFF2-40B4-BE49-F238E27FC236}">
                <a16:creationId xmlns:a16="http://schemas.microsoft.com/office/drawing/2014/main" id="{75307F08-929D-4924-BAC6-59D528DDDA4A}"/>
              </a:ext>
            </a:extLst>
          </p:cNvPr>
          <p:cNvPicPr>
            <a:picLocks noChangeAspect="1"/>
          </p:cNvPicPr>
          <p:nvPr/>
        </p:nvPicPr>
        <p:blipFill>
          <a:blip r:embed="rId7"/>
          <a:stretch>
            <a:fillRect/>
          </a:stretch>
        </p:blipFill>
        <p:spPr>
          <a:xfrm>
            <a:off x="0" y="4763150"/>
            <a:ext cx="6579140" cy="1797453"/>
          </a:xfrm>
          <a:prstGeom prst="rect">
            <a:avLst/>
          </a:prstGeom>
        </p:spPr>
      </p:pic>
      <p:grpSp>
        <p:nvGrpSpPr>
          <p:cNvPr id="39" name="群組 38">
            <a:extLst>
              <a:ext uri="{FF2B5EF4-FFF2-40B4-BE49-F238E27FC236}">
                <a16:creationId xmlns:a16="http://schemas.microsoft.com/office/drawing/2014/main" id="{CEF6EA59-6F56-43EB-8178-FD1B893D4A65}"/>
              </a:ext>
            </a:extLst>
          </p:cNvPr>
          <p:cNvGrpSpPr/>
          <p:nvPr/>
        </p:nvGrpSpPr>
        <p:grpSpPr>
          <a:xfrm>
            <a:off x="2243401" y="3828245"/>
            <a:ext cx="7782181" cy="838317"/>
            <a:chOff x="1648735" y="3214584"/>
            <a:chExt cx="7782181" cy="838317"/>
          </a:xfrm>
        </p:grpSpPr>
        <p:pic>
          <p:nvPicPr>
            <p:cNvPr id="36" name="圖片 35">
              <a:extLst>
                <a:ext uri="{FF2B5EF4-FFF2-40B4-BE49-F238E27FC236}">
                  <a16:creationId xmlns:a16="http://schemas.microsoft.com/office/drawing/2014/main" id="{28AC9B7B-7DA2-4262-A60D-45C4B6829CD6}"/>
                </a:ext>
              </a:extLst>
            </p:cNvPr>
            <p:cNvPicPr>
              <a:picLocks noChangeAspect="1"/>
            </p:cNvPicPr>
            <p:nvPr/>
          </p:nvPicPr>
          <p:blipFill>
            <a:blip r:embed="rId8"/>
            <a:stretch>
              <a:fillRect/>
            </a:stretch>
          </p:blipFill>
          <p:spPr>
            <a:xfrm>
              <a:off x="1648735" y="3214584"/>
              <a:ext cx="5668166" cy="838317"/>
            </a:xfrm>
            <a:prstGeom prst="rect">
              <a:avLst/>
            </a:prstGeom>
          </p:spPr>
        </p:pic>
        <p:pic>
          <p:nvPicPr>
            <p:cNvPr id="38" name="圖片 37">
              <a:extLst>
                <a:ext uri="{FF2B5EF4-FFF2-40B4-BE49-F238E27FC236}">
                  <a16:creationId xmlns:a16="http://schemas.microsoft.com/office/drawing/2014/main" id="{5F870983-53E1-4CDE-8DA9-C8ACDDFAC03B}"/>
                </a:ext>
              </a:extLst>
            </p:cNvPr>
            <p:cNvPicPr>
              <a:picLocks noChangeAspect="1"/>
            </p:cNvPicPr>
            <p:nvPr/>
          </p:nvPicPr>
          <p:blipFill>
            <a:blip r:embed="rId9"/>
            <a:stretch>
              <a:fillRect/>
            </a:stretch>
          </p:blipFill>
          <p:spPr>
            <a:xfrm>
              <a:off x="7316900" y="3362986"/>
              <a:ext cx="2114016" cy="578572"/>
            </a:xfrm>
            <a:prstGeom prst="rect">
              <a:avLst/>
            </a:prstGeom>
          </p:spPr>
        </p:pic>
      </p:grpSp>
    </p:spTree>
    <p:extLst>
      <p:ext uri="{BB962C8B-B14F-4D97-AF65-F5344CB8AC3E}">
        <p14:creationId xmlns:p14="http://schemas.microsoft.com/office/powerpoint/2010/main" val="356364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1333C1-78EB-442D-863B-9037CE5C359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596A20E0-7942-42F1-BF8F-791AA90FDB6D}"/>
              </a:ext>
            </a:extLst>
          </p:cNvPr>
          <p:cNvSpPr>
            <a:spLocks noGrp="1"/>
          </p:cNvSpPr>
          <p:nvPr>
            <p:ph idx="1"/>
          </p:nvPr>
        </p:nvSpPr>
        <p:spPr/>
        <p:txBody>
          <a:bodyPr/>
          <a:lstStyle/>
          <a:p>
            <a:endParaRPr lang="zh-TW" altLang="en-US"/>
          </a:p>
        </p:txBody>
      </p:sp>
      <p:pic>
        <p:nvPicPr>
          <p:cNvPr id="7" name="圖片 6">
            <a:extLst>
              <a:ext uri="{FF2B5EF4-FFF2-40B4-BE49-F238E27FC236}">
                <a16:creationId xmlns:a16="http://schemas.microsoft.com/office/drawing/2014/main" id="{3E4659B4-5C5B-435B-85A6-8928974E7406}"/>
              </a:ext>
            </a:extLst>
          </p:cNvPr>
          <p:cNvPicPr>
            <a:picLocks noChangeAspect="1"/>
          </p:cNvPicPr>
          <p:nvPr/>
        </p:nvPicPr>
        <p:blipFill>
          <a:blip r:embed="rId3"/>
          <a:stretch>
            <a:fillRect/>
          </a:stretch>
        </p:blipFill>
        <p:spPr>
          <a:xfrm>
            <a:off x="2769989" y="245097"/>
            <a:ext cx="6747571" cy="3770470"/>
          </a:xfrm>
          <a:prstGeom prst="rect">
            <a:avLst/>
          </a:prstGeom>
        </p:spPr>
      </p:pic>
      <p:grpSp>
        <p:nvGrpSpPr>
          <p:cNvPr id="8" name="群組 7">
            <a:extLst>
              <a:ext uri="{FF2B5EF4-FFF2-40B4-BE49-F238E27FC236}">
                <a16:creationId xmlns:a16="http://schemas.microsoft.com/office/drawing/2014/main" id="{AE2F11F1-A57D-42F5-A143-3A5D5BB52E0F}"/>
              </a:ext>
            </a:extLst>
          </p:cNvPr>
          <p:cNvGrpSpPr/>
          <p:nvPr/>
        </p:nvGrpSpPr>
        <p:grpSpPr>
          <a:xfrm>
            <a:off x="6570878" y="2335069"/>
            <a:ext cx="5518418" cy="624347"/>
            <a:chOff x="6570878" y="2027686"/>
            <a:chExt cx="5518418" cy="624347"/>
          </a:xfrm>
        </p:grpSpPr>
        <p:pic>
          <p:nvPicPr>
            <p:cNvPr id="9" name="圖片 8">
              <a:extLst>
                <a:ext uri="{FF2B5EF4-FFF2-40B4-BE49-F238E27FC236}">
                  <a16:creationId xmlns:a16="http://schemas.microsoft.com/office/drawing/2014/main" id="{66268A74-9EEF-43EE-8E4A-30215861E26E}"/>
                </a:ext>
              </a:extLst>
            </p:cNvPr>
            <p:cNvPicPr>
              <a:picLocks noChangeAspect="1"/>
            </p:cNvPicPr>
            <p:nvPr/>
          </p:nvPicPr>
          <p:blipFill>
            <a:blip r:embed="rId4"/>
            <a:stretch>
              <a:fillRect/>
            </a:stretch>
          </p:blipFill>
          <p:spPr>
            <a:xfrm>
              <a:off x="6570878" y="2027686"/>
              <a:ext cx="5518418" cy="624347"/>
            </a:xfrm>
            <a:prstGeom prst="rect">
              <a:avLst/>
            </a:prstGeom>
            <a:ln w="19050">
              <a:solidFill>
                <a:schemeClr val="tx1"/>
              </a:solidFill>
            </a:ln>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4FF5025C-D61F-49B6-B988-DAABCF5D2709}"/>
                    </a:ext>
                  </a:extLst>
                </p:cNvPr>
                <p:cNvSpPr txBox="1"/>
                <p:nvPr/>
              </p:nvSpPr>
              <p:spPr>
                <a:xfrm>
                  <a:off x="6834625" y="2375034"/>
                  <a:ext cx="270330"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𝑛</m:t>
                            </m:r>
                          </m:sub>
                        </m:sSub>
                      </m:oMath>
                    </m:oMathPara>
                  </a14:m>
                  <a:endParaRPr lang="zh-TW" altLang="en-US">
                    <a:solidFill>
                      <a:srgbClr val="FF0000"/>
                    </a:solidFill>
                  </a:endParaRPr>
                </a:p>
              </p:txBody>
            </p:sp>
          </mc:Choice>
          <mc:Fallback xmlns="">
            <p:sp>
              <p:nvSpPr>
                <p:cNvPr id="10" name="文字方塊 9">
                  <a:extLst>
                    <a:ext uri="{FF2B5EF4-FFF2-40B4-BE49-F238E27FC236}">
                      <a16:creationId xmlns:a16="http://schemas.microsoft.com/office/drawing/2014/main" id="{4FF5025C-D61F-49B6-B988-DAABCF5D2709}"/>
                    </a:ext>
                  </a:extLst>
                </p:cNvPr>
                <p:cNvSpPr txBox="1">
                  <a:spLocks noRot="1" noChangeAspect="1" noMove="1" noResize="1" noEditPoints="1" noAdjustHandles="1" noChangeArrowheads="1" noChangeShapeType="1" noTextEdit="1"/>
                </p:cNvSpPr>
                <p:nvPr/>
              </p:nvSpPr>
              <p:spPr>
                <a:xfrm>
                  <a:off x="6834625" y="2375034"/>
                  <a:ext cx="270330" cy="276999"/>
                </a:xfrm>
                <a:prstGeom prst="rect">
                  <a:avLst/>
                </a:prstGeom>
                <a:blipFill>
                  <a:blip r:embed="rId5"/>
                  <a:stretch>
                    <a:fillRect l="-15556" b="-13333"/>
                  </a:stretch>
                </a:blipFill>
                <a:ln w="1905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498E10D4-5117-45F0-905D-82C094FCE553}"/>
                    </a:ext>
                  </a:extLst>
                </p:cNvPr>
                <p:cNvSpPr txBox="1"/>
                <p:nvPr/>
              </p:nvSpPr>
              <p:spPr>
                <a:xfrm>
                  <a:off x="7368701" y="2375034"/>
                  <a:ext cx="489941"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𝑛</m:t>
                            </m:r>
                            <m:r>
                              <a:rPr lang="en-US" altLang="zh-TW" b="0" i="1" smtClean="0">
                                <a:solidFill>
                                  <a:srgbClr val="FF0000"/>
                                </a:solidFill>
                                <a:latin typeface="Cambria Math" panose="02040503050406030204" pitchFamily="18" charset="0"/>
                              </a:rPr>
                              <m:t>−1</m:t>
                            </m:r>
                          </m:sub>
                        </m:sSub>
                      </m:oMath>
                    </m:oMathPara>
                  </a14:m>
                  <a:endParaRPr lang="zh-TW" altLang="en-US">
                    <a:solidFill>
                      <a:srgbClr val="FF0000"/>
                    </a:solidFill>
                  </a:endParaRPr>
                </a:p>
              </p:txBody>
            </p:sp>
          </mc:Choice>
          <mc:Fallback xmlns="">
            <p:sp>
              <p:nvSpPr>
                <p:cNvPr id="11" name="文字方塊 10">
                  <a:extLst>
                    <a:ext uri="{FF2B5EF4-FFF2-40B4-BE49-F238E27FC236}">
                      <a16:creationId xmlns:a16="http://schemas.microsoft.com/office/drawing/2014/main" id="{498E10D4-5117-45F0-905D-82C094FCE553}"/>
                    </a:ext>
                  </a:extLst>
                </p:cNvPr>
                <p:cNvSpPr txBox="1">
                  <a:spLocks noRot="1" noChangeAspect="1" noMove="1" noResize="1" noEditPoints="1" noAdjustHandles="1" noChangeArrowheads="1" noChangeShapeType="1" noTextEdit="1"/>
                </p:cNvSpPr>
                <p:nvPr/>
              </p:nvSpPr>
              <p:spPr>
                <a:xfrm>
                  <a:off x="7368701" y="2375034"/>
                  <a:ext cx="489941" cy="276999"/>
                </a:xfrm>
                <a:prstGeom prst="rect">
                  <a:avLst/>
                </a:prstGeom>
                <a:blipFill>
                  <a:blip r:embed="rId6"/>
                  <a:stretch>
                    <a:fillRect l="-10000" r="-3750" b="-17778"/>
                  </a:stretch>
                </a:blipFill>
                <a:ln w="1905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232C90A7-5B9A-4563-AE51-C91F3DAE7C8A}"/>
                    </a:ext>
                  </a:extLst>
                </p:cNvPr>
                <p:cNvSpPr txBox="1"/>
                <p:nvPr/>
              </p:nvSpPr>
              <p:spPr>
                <a:xfrm>
                  <a:off x="8386135" y="2375034"/>
                  <a:ext cx="270330"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𝑛</m:t>
                            </m:r>
                          </m:sub>
                        </m:sSub>
                      </m:oMath>
                    </m:oMathPara>
                  </a14:m>
                  <a:endParaRPr lang="zh-TW" altLang="en-US">
                    <a:solidFill>
                      <a:srgbClr val="FF0000"/>
                    </a:solidFill>
                  </a:endParaRPr>
                </a:p>
              </p:txBody>
            </p:sp>
          </mc:Choice>
          <mc:Fallback xmlns="">
            <p:sp>
              <p:nvSpPr>
                <p:cNvPr id="12" name="文字方塊 11">
                  <a:extLst>
                    <a:ext uri="{FF2B5EF4-FFF2-40B4-BE49-F238E27FC236}">
                      <a16:creationId xmlns:a16="http://schemas.microsoft.com/office/drawing/2014/main" id="{232C90A7-5B9A-4563-AE51-C91F3DAE7C8A}"/>
                    </a:ext>
                  </a:extLst>
                </p:cNvPr>
                <p:cNvSpPr txBox="1">
                  <a:spLocks noRot="1" noChangeAspect="1" noMove="1" noResize="1" noEditPoints="1" noAdjustHandles="1" noChangeArrowheads="1" noChangeShapeType="1" noTextEdit="1"/>
                </p:cNvSpPr>
                <p:nvPr/>
              </p:nvSpPr>
              <p:spPr>
                <a:xfrm>
                  <a:off x="8386135" y="2375034"/>
                  <a:ext cx="270330" cy="276999"/>
                </a:xfrm>
                <a:prstGeom prst="rect">
                  <a:avLst/>
                </a:prstGeom>
                <a:blipFill>
                  <a:blip r:embed="rId7"/>
                  <a:stretch>
                    <a:fillRect l="-18182" b="-13333"/>
                  </a:stretch>
                </a:blipFill>
                <a:ln w="1905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7F3AF244-FF72-48D0-A147-E31FB3C5F4D2}"/>
                    </a:ext>
                  </a:extLst>
                </p:cNvPr>
                <p:cNvSpPr txBox="1"/>
                <p:nvPr/>
              </p:nvSpPr>
              <p:spPr>
                <a:xfrm>
                  <a:off x="8932070" y="2375034"/>
                  <a:ext cx="489941"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𝑛</m:t>
                            </m:r>
                            <m:r>
                              <a:rPr lang="en-US" altLang="zh-TW" b="0" i="1" smtClean="0">
                                <a:solidFill>
                                  <a:srgbClr val="FF0000"/>
                                </a:solidFill>
                                <a:latin typeface="Cambria Math" panose="02040503050406030204" pitchFamily="18" charset="0"/>
                              </a:rPr>
                              <m:t>−1</m:t>
                            </m:r>
                          </m:sub>
                        </m:sSub>
                      </m:oMath>
                    </m:oMathPara>
                  </a14:m>
                  <a:endParaRPr lang="zh-TW" altLang="en-US">
                    <a:solidFill>
                      <a:srgbClr val="FF0000"/>
                    </a:solidFill>
                  </a:endParaRPr>
                </a:p>
              </p:txBody>
            </p:sp>
          </mc:Choice>
          <mc:Fallback xmlns="">
            <p:sp>
              <p:nvSpPr>
                <p:cNvPr id="13" name="文字方塊 12">
                  <a:extLst>
                    <a:ext uri="{FF2B5EF4-FFF2-40B4-BE49-F238E27FC236}">
                      <a16:creationId xmlns:a16="http://schemas.microsoft.com/office/drawing/2014/main" id="{7F3AF244-FF72-48D0-A147-E31FB3C5F4D2}"/>
                    </a:ext>
                  </a:extLst>
                </p:cNvPr>
                <p:cNvSpPr txBox="1">
                  <a:spLocks noRot="1" noChangeAspect="1" noMove="1" noResize="1" noEditPoints="1" noAdjustHandles="1" noChangeArrowheads="1" noChangeShapeType="1" noTextEdit="1"/>
                </p:cNvSpPr>
                <p:nvPr/>
              </p:nvSpPr>
              <p:spPr>
                <a:xfrm>
                  <a:off x="8932070" y="2375034"/>
                  <a:ext cx="489941" cy="276999"/>
                </a:xfrm>
                <a:prstGeom prst="rect">
                  <a:avLst/>
                </a:prstGeom>
                <a:blipFill>
                  <a:blip r:embed="rId8"/>
                  <a:stretch>
                    <a:fillRect l="-8642" r="-3704" b="-17778"/>
                  </a:stretch>
                </a:blipFill>
                <a:ln w="1905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ABC193A4-0B88-4E9E-B8B8-C5F428CB4B90}"/>
                    </a:ext>
                  </a:extLst>
                </p:cNvPr>
                <p:cNvSpPr txBox="1"/>
                <p:nvPr/>
              </p:nvSpPr>
              <p:spPr>
                <a:xfrm>
                  <a:off x="10420141" y="2375034"/>
                  <a:ext cx="270330"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𝑛</m:t>
                            </m:r>
                          </m:sub>
                        </m:sSub>
                      </m:oMath>
                    </m:oMathPara>
                  </a14:m>
                  <a:endParaRPr lang="zh-TW" altLang="en-US">
                    <a:solidFill>
                      <a:srgbClr val="FF0000"/>
                    </a:solidFill>
                  </a:endParaRPr>
                </a:p>
              </p:txBody>
            </p:sp>
          </mc:Choice>
          <mc:Fallback xmlns="">
            <p:sp>
              <p:nvSpPr>
                <p:cNvPr id="14" name="文字方塊 13">
                  <a:extLst>
                    <a:ext uri="{FF2B5EF4-FFF2-40B4-BE49-F238E27FC236}">
                      <a16:creationId xmlns:a16="http://schemas.microsoft.com/office/drawing/2014/main" id="{ABC193A4-0B88-4E9E-B8B8-C5F428CB4B90}"/>
                    </a:ext>
                  </a:extLst>
                </p:cNvPr>
                <p:cNvSpPr txBox="1">
                  <a:spLocks noRot="1" noChangeAspect="1" noMove="1" noResize="1" noEditPoints="1" noAdjustHandles="1" noChangeArrowheads="1" noChangeShapeType="1" noTextEdit="1"/>
                </p:cNvSpPr>
                <p:nvPr/>
              </p:nvSpPr>
              <p:spPr>
                <a:xfrm>
                  <a:off x="10420141" y="2375034"/>
                  <a:ext cx="270330" cy="276999"/>
                </a:xfrm>
                <a:prstGeom prst="rect">
                  <a:avLst/>
                </a:prstGeom>
                <a:blipFill>
                  <a:blip r:embed="rId9"/>
                  <a:stretch>
                    <a:fillRect l="-15556" b="-13333"/>
                  </a:stretch>
                </a:blipFill>
                <a:ln w="19050">
                  <a:noFill/>
                </a:ln>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9743D9F8-D20F-4CEA-926F-5F389409611F}"/>
                    </a:ext>
                  </a:extLst>
                </p:cNvPr>
                <p:cNvSpPr txBox="1"/>
                <p:nvPr/>
              </p:nvSpPr>
              <p:spPr>
                <a:xfrm>
                  <a:off x="10678083" y="2375034"/>
                  <a:ext cx="489941" cy="276999"/>
                </a:xfrm>
                <a:prstGeom prst="rect">
                  <a:avLst/>
                </a:prstGeom>
                <a:noFill/>
                <a:ln w="19050">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b="0" i="1" smtClean="0">
                                <a:solidFill>
                                  <a:srgbClr val="FF0000"/>
                                </a:solidFill>
                                <a:latin typeface="Cambria Math" panose="02040503050406030204" pitchFamily="18" charset="0"/>
                              </a:rPr>
                            </m:ctrlPr>
                          </m:sSubPr>
                          <m:e>
                            <m:r>
                              <a:rPr lang="en-US" altLang="zh-TW" b="0" i="1" smtClean="0">
                                <a:solidFill>
                                  <a:srgbClr val="FF0000"/>
                                </a:solidFill>
                                <a:latin typeface="Cambria Math" panose="02040503050406030204" pitchFamily="18" charset="0"/>
                              </a:rPr>
                              <m:t>𝑡</m:t>
                            </m:r>
                          </m:e>
                          <m:sub>
                            <m:r>
                              <a:rPr lang="en-US" altLang="zh-TW" b="0" i="1" smtClean="0">
                                <a:solidFill>
                                  <a:srgbClr val="FF0000"/>
                                </a:solidFill>
                                <a:latin typeface="Cambria Math" panose="02040503050406030204" pitchFamily="18" charset="0"/>
                              </a:rPr>
                              <m:t>𝑛</m:t>
                            </m:r>
                            <m:r>
                              <a:rPr lang="en-US" altLang="zh-TW" b="0" i="1" smtClean="0">
                                <a:solidFill>
                                  <a:srgbClr val="FF0000"/>
                                </a:solidFill>
                                <a:latin typeface="Cambria Math" panose="02040503050406030204" pitchFamily="18" charset="0"/>
                              </a:rPr>
                              <m:t>−1</m:t>
                            </m:r>
                          </m:sub>
                        </m:sSub>
                      </m:oMath>
                    </m:oMathPara>
                  </a14:m>
                  <a:endParaRPr lang="zh-TW" altLang="en-US">
                    <a:solidFill>
                      <a:srgbClr val="FF0000"/>
                    </a:solidFill>
                  </a:endParaRPr>
                </a:p>
              </p:txBody>
            </p:sp>
          </mc:Choice>
          <mc:Fallback xmlns="">
            <p:sp>
              <p:nvSpPr>
                <p:cNvPr id="15" name="文字方塊 14">
                  <a:extLst>
                    <a:ext uri="{FF2B5EF4-FFF2-40B4-BE49-F238E27FC236}">
                      <a16:creationId xmlns:a16="http://schemas.microsoft.com/office/drawing/2014/main" id="{9743D9F8-D20F-4CEA-926F-5F389409611F}"/>
                    </a:ext>
                  </a:extLst>
                </p:cNvPr>
                <p:cNvSpPr txBox="1">
                  <a:spLocks noRot="1" noChangeAspect="1" noMove="1" noResize="1" noEditPoints="1" noAdjustHandles="1" noChangeArrowheads="1" noChangeShapeType="1" noTextEdit="1"/>
                </p:cNvSpPr>
                <p:nvPr/>
              </p:nvSpPr>
              <p:spPr>
                <a:xfrm>
                  <a:off x="10678083" y="2375034"/>
                  <a:ext cx="489941" cy="276999"/>
                </a:xfrm>
                <a:prstGeom prst="rect">
                  <a:avLst/>
                </a:prstGeom>
                <a:blipFill>
                  <a:blip r:embed="rId10"/>
                  <a:stretch>
                    <a:fillRect l="-10000" r="-3750" b="-17778"/>
                  </a:stretch>
                </a:blipFill>
                <a:ln w="19050">
                  <a:noFill/>
                </a:ln>
              </p:spPr>
              <p:txBody>
                <a:bodyPr/>
                <a:lstStyle/>
                <a:p>
                  <a:r>
                    <a:rPr lang="zh-TW" altLang="en-US">
                      <a:noFill/>
                    </a:rPr>
                    <a:t> </a:t>
                  </a:r>
                </a:p>
              </p:txBody>
            </p:sp>
          </mc:Fallback>
        </mc:AlternateContent>
      </p:grpSp>
      <p:pic>
        <p:nvPicPr>
          <p:cNvPr id="17" name="圖片 16">
            <a:extLst>
              <a:ext uri="{FF2B5EF4-FFF2-40B4-BE49-F238E27FC236}">
                <a16:creationId xmlns:a16="http://schemas.microsoft.com/office/drawing/2014/main" id="{520A33EB-1503-441D-A2A8-29A34847BA35}"/>
              </a:ext>
            </a:extLst>
          </p:cNvPr>
          <p:cNvPicPr>
            <a:picLocks noChangeAspect="1"/>
          </p:cNvPicPr>
          <p:nvPr/>
        </p:nvPicPr>
        <p:blipFill>
          <a:blip r:embed="rId11"/>
          <a:stretch>
            <a:fillRect/>
          </a:stretch>
        </p:blipFill>
        <p:spPr>
          <a:xfrm>
            <a:off x="2749328" y="4008510"/>
            <a:ext cx="6747571" cy="1920166"/>
          </a:xfrm>
          <a:prstGeom prst="rect">
            <a:avLst/>
          </a:prstGeom>
        </p:spPr>
      </p:pic>
      <p:pic>
        <p:nvPicPr>
          <p:cNvPr id="19" name="圖片 18">
            <a:extLst>
              <a:ext uri="{FF2B5EF4-FFF2-40B4-BE49-F238E27FC236}">
                <a16:creationId xmlns:a16="http://schemas.microsoft.com/office/drawing/2014/main" id="{7B944C50-D9A2-44CF-A0A6-BE33ACC76A92}"/>
              </a:ext>
            </a:extLst>
          </p:cNvPr>
          <p:cNvPicPr>
            <a:picLocks noChangeAspect="1"/>
          </p:cNvPicPr>
          <p:nvPr/>
        </p:nvPicPr>
        <p:blipFill>
          <a:blip r:embed="rId12"/>
          <a:stretch>
            <a:fillRect/>
          </a:stretch>
        </p:blipFill>
        <p:spPr>
          <a:xfrm>
            <a:off x="3007930" y="5912201"/>
            <a:ext cx="5924140" cy="572501"/>
          </a:xfrm>
          <a:prstGeom prst="rect">
            <a:avLst/>
          </a:prstGeom>
        </p:spPr>
      </p:pic>
    </p:spTree>
    <p:extLst>
      <p:ext uri="{BB962C8B-B14F-4D97-AF65-F5344CB8AC3E}">
        <p14:creationId xmlns:p14="http://schemas.microsoft.com/office/powerpoint/2010/main" val="338038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26B8624-EEBF-46CA-98E3-0D3CB22AF23A}"/>
              </a:ext>
            </a:extLst>
          </p:cNvPr>
          <p:cNvPicPr>
            <a:picLocks noChangeAspect="1"/>
          </p:cNvPicPr>
          <p:nvPr/>
        </p:nvPicPr>
        <p:blipFill>
          <a:blip r:embed="rId2"/>
          <a:stretch>
            <a:fillRect/>
          </a:stretch>
        </p:blipFill>
        <p:spPr>
          <a:xfrm>
            <a:off x="2557517" y="0"/>
            <a:ext cx="7076965" cy="6858000"/>
          </a:xfrm>
          <a:prstGeom prst="rect">
            <a:avLst/>
          </a:prstGeom>
        </p:spPr>
      </p:pic>
      <p:pic>
        <p:nvPicPr>
          <p:cNvPr id="6" name="圖片 5">
            <a:extLst>
              <a:ext uri="{FF2B5EF4-FFF2-40B4-BE49-F238E27FC236}">
                <a16:creationId xmlns:a16="http://schemas.microsoft.com/office/drawing/2014/main" id="{80AA5B69-9BFA-4E56-945D-A2B376760AAA}"/>
              </a:ext>
            </a:extLst>
          </p:cNvPr>
          <p:cNvPicPr>
            <a:picLocks noChangeAspect="1"/>
          </p:cNvPicPr>
          <p:nvPr/>
        </p:nvPicPr>
        <p:blipFill>
          <a:blip r:embed="rId3"/>
          <a:stretch>
            <a:fillRect/>
          </a:stretch>
        </p:blipFill>
        <p:spPr>
          <a:xfrm>
            <a:off x="65926" y="889293"/>
            <a:ext cx="4983181" cy="337157"/>
          </a:xfrm>
          <a:prstGeom prst="rect">
            <a:avLst/>
          </a:prstGeom>
        </p:spPr>
      </p:pic>
      <p:grpSp>
        <p:nvGrpSpPr>
          <p:cNvPr id="9" name="群組 8">
            <a:extLst>
              <a:ext uri="{FF2B5EF4-FFF2-40B4-BE49-F238E27FC236}">
                <a16:creationId xmlns:a16="http://schemas.microsoft.com/office/drawing/2014/main" id="{51A75DA5-DC70-4BF9-BF25-F08458472BDA}"/>
              </a:ext>
            </a:extLst>
          </p:cNvPr>
          <p:cNvGrpSpPr/>
          <p:nvPr/>
        </p:nvGrpSpPr>
        <p:grpSpPr>
          <a:xfrm>
            <a:off x="0" y="3536004"/>
            <a:ext cx="5653937" cy="1270225"/>
            <a:chOff x="0" y="3536004"/>
            <a:chExt cx="5653937" cy="1270225"/>
          </a:xfrm>
        </p:grpSpPr>
        <p:pic>
          <p:nvPicPr>
            <p:cNvPr id="7" name="圖片 6">
              <a:extLst>
                <a:ext uri="{FF2B5EF4-FFF2-40B4-BE49-F238E27FC236}">
                  <a16:creationId xmlns:a16="http://schemas.microsoft.com/office/drawing/2014/main" id="{99D89C43-55B8-40AE-A500-7CC4758510BB}"/>
                </a:ext>
              </a:extLst>
            </p:cNvPr>
            <p:cNvPicPr>
              <a:picLocks noChangeAspect="1"/>
            </p:cNvPicPr>
            <p:nvPr/>
          </p:nvPicPr>
          <p:blipFill>
            <a:blip r:embed="rId4"/>
            <a:stretch>
              <a:fillRect/>
            </a:stretch>
          </p:blipFill>
          <p:spPr>
            <a:xfrm>
              <a:off x="65927" y="3536004"/>
              <a:ext cx="3299844" cy="638431"/>
            </a:xfrm>
            <a:prstGeom prst="rect">
              <a:avLst/>
            </a:prstGeom>
            <a:ln w="19050">
              <a:solidFill>
                <a:schemeClr val="tx1"/>
              </a:solidFill>
            </a:ln>
          </p:spPr>
        </p:pic>
        <p:pic>
          <p:nvPicPr>
            <p:cNvPr id="8" name="圖片 7">
              <a:extLst>
                <a:ext uri="{FF2B5EF4-FFF2-40B4-BE49-F238E27FC236}">
                  <a16:creationId xmlns:a16="http://schemas.microsoft.com/office/drawing/2014/main" id="{4D119F3D-7F34-447F-A038-24AA379017C5}"/>
                </a:ext>
              </a:extLst>
            </p:cNvPr>
            <p:cNvPicPr>
              <a:picLocks noChangeAspect="1"/>
            </p:cNvPicPr>
            <p:nvPr/>
          </p:nvPicPr>
          <p:blipFill>
            <a:blip r:embed="rId3"/>
            <a:stretch>
              <a:fillRect/>
            </a:stretch>
          </p:blipFill>
          <p:spPr>
            <a:xfrm>
              <a:off x="0" y="4423690"/>
              <a:ext cx="5653937" cy="382539"/>
            </a:xfrm>
            <a:prstGeom prst="rect">
              <a:avLst/>
            </a:prstGeom>
            <a:ln w="19050">
              <a:solidFill>
                <a:schemeClr val="tx1"/>
              </a:solidFill>
            </a:ln>
          </p:spPr>
        </p:pic>
      </p:grpSp>
      <p:grpSp>
        <p:nvGrpSpPr>
          <p:cNvPr id="13" name="群組 12">
            <a:extLst>
              <a:ext uri="{FF2B5EF4-FFF2-40B4-BE49-F238E27FC236}">
                <a16:creationId xmlns:a16="http://schemas.microsoft.com/office/drawing/2014/main" id="{16D9664D-1211-4512-95A3-28ABEA847791}"/>
              </a:ext>
            </a:extLst>
          </p:cNvPr>
          <p:cNvGrpSpPr/>
          <p:nvPr/>
        </p:nvGrpSpPr>
        <p:grpSpPr>
          <a:xfrm>
            <a:off x="2840477" y="5593404"/>
            <a:ext cx="6536987" cy="645177"/>
            <a:chOff x="2840477" y="5593404"/>
            <a:chExt cx="6536987" cy="645177"/>
          </a:xfrm>
        </p:grpSpPr>
        <p:sp>
          <p:nvSpPr>
            <p:cNvPr id="10" name="矩形 9">
              <a:extLst>
                <a:ext uri="{FF2B5EF4-FFF2-40B4-BE49-F238E27FC236}">
                  <a16:creationId xmlns:a16="http://schemas.microsoft.com/office/drawing/2014/main" id="{F0A86A1C-48CB-4E4E-9AAD-0AA6468DF87F}"/>
                </a:ext>
              </a:extLst>
            </p:cNvPr>
            <p:cNvSpPr/>
            <p:nvPr/>
          </p:nvSpPr>
          <p:spPr>
            <a:xfrm>
              <a:off x="5466945" y="5593404"/>
              <a:ext cx="3910519" cy="214009"/>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9890EAF7-B3FA-4E3E-9C6D-C6A221B066F0}"/>
                </a:ext>
              </a:extLst>
            </p:cNvPr>
            <p:cNvSpPr/>
            <p:nvPr/>
          </p:nvSpPr>
          <p:spPr>
            <a:xfrm>
              <a:off x="2840477" y="5861703"/>
              <a:ext cx="6536987" cy="161294"/>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AD28A8F0-EB62-4770-BA4A-BB4CDF3D6D23}"/>
                </a:ext>
              </a:extLst>
            </p:cNvPr>
            <p:cNvSpPr/>
            <p:nvPr/>
          </p:nvSpPr>
          <p:spPr>
            <a:xfrm>
              <a:off x="2840478" y="6077287"/>
              <a:ext cx="1867710" cy="161294"/>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6" name="標題 1">
            <a:extLst>
              <a:ext uri="{FF2B5EF4-FFF2-40B4-BE49-F238E27FC236}">
                <a16:creationId xmlns:a16="http://schemas.microsoft.com/office/drawing/2014/main" id="{35002661-D6FB-4874-869E-183718DC266E}"/>
              </a:ext>
            </a:extLst>
          </p:cNvPr>
          <p:cNvSpPr>
            <a:spLocks noGrp="1"/>
          </p:cNvSpPr>
          <p:nvPr>
            <p:ph type="title"/>
          </p:nvPr>
        </p:nvSpPr>
        <p:spPr>
          <a:xfrm>
            <a:off x="-5100687" y="2675731"/>
            <a:ext cx="5100687" cy="1325563"/>
          </a:xfrm>
        </p:spPr>
        <p:txBody>
          <a:bodyPr/>
          <a:lstStyle/>
          <a:p>
            <a:r>
              <a:rPr lang="en-US" altLang="zh-TW"/>
              <a:t>Thanks for listening</a:t>
            </a:r>
            <a:endParaRPr lang="zh-TW" altLang="en-US"/>
          </a:p>
        </p:txBody>
      </p:sp>
      <p:cxnSp>
        <p:nvCxnSpPr>
          <p:cNvPr id="17" name="直線接點 16">
            <a:extLst>
              <a:ext uri="{FF2B5EF4-FFF2-40B4-BE49-F238E27FC236}">
                <a16:creationId xmlns:a16="http://schemas.microsoft.com/office/drawing/2014/main" id="{8E74600D-C26B-4F3D-B52F-CBAC2F83AD45}"/>
              </a:ext>
            </a:extLst>
          </p:cNvPr>
          <p:cNvCxnSpPr>
            <a:cxnSpLocks/>
          </p:cNvCxnSpPr>
          <p:nvPr/>
        </p:nvCxnSpPr>
        <p:spPr>
          <a:xfrm>
            <a:off x="-5100687" y="3685880"/>
            <a:ext cx="4927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73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BCC42B-9401-499D-81EF-E887F6DC4CAF}"/>
              </a:ext>
            </a:extLst>
          </p:cNvPr>
          <p:cNvSpPr>
            <a:spLocks noGrp="1"/>
          </p:cNvSpPr>
          <p:nvPr>
            <p:ph type="title"/>
          </p:nvPr>
        </p:nvSpPr>
        <p:spPr>
          <a:xfrm>
            <a:off x="3545656" y="2675731"/>
            <a:ext cx="5100687" cy="1325563"/>
          </a:xfrm>
        </p:spPr>
        <p:txBody>
          <a:bodyPr/>
          <a:lstStyle/>
          <a:p>
            <a:r>
              <a:rPr lang="en-US" altLang="zh-TW"/>
              <a:t>Thanks for listening</a:t>
            </a:r>
            <a:endParaRPr lang="zh-TW" altLang="en-US"/>
          </a:p>
        </p:txBody>
      </p:sp>
      <p:cxnSp>
        <p:nvCxnSpPr>
          <p:cNvPr id="5" name="直線接點 4">
            <a:extLst>
              <a:ext uri="{FF2B5EF4-FFF2-40B4-BE49-F238E27FC236}">
                <a16:creationId xmlns:a16="http://schemas.microsoft.com/office/drawing/2014/main" id="{DFE53931-20B2-4414-BE7E-CB9C42C1EF7B}"/>
              </a:ext>
            </a:extLst>
          </p:cNvPr>
          <p:cNvCxnSpPr>
            <a:cxnSpLocks/>
          </p:cNvCxnSpPr>
          <p:nvPr/>
        </p:nvCxnSpPr>
        <p:spPr>
          <a:xfrm>
            <a:off x="3545656" y="3685880"/>
            <a:ext cx="4927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415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E303F1-7A2B-4BFB-9798-896E5A5232F3}"/>
              </a:ext>
            </a:extLst>
          </p:cNvPr>
          <p:cNvSpPr>
            <a:spLocks noGrp="1"/>
          </p:cNvSpPr>
          <p:nvPr>
            <p:ph type="title"/>
          </p:nvPr>
        </p:nvSpPr>
        <p:spPr/>
        <p:txBody>
          <a:bodyPr/>
          <a:lstStyle/>
          <a:p>
            <a:r>
              <a:rPr lang="en-US" altLang="zh-TW"/>
              <a:t>8.5.1 Underlying Asset Pays No Dividends</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B3536EC2-CC44-4944-91BA-897492153F07}"/>
                  </a:ext>
                </a:extLst>
              </p:cNvPr>
              <p:cNvSpPr>
                <a:spLocks noGrp="1"/>
              </p:cNvSpPr>
              <p:nvPr>
                <p:ph idx="1"/>
              </p:nvPr>
            </p:nvSpPr>
            <p:spPr/>
            <p:txBody>
              <a:bodyPr/>
              <a:lstStyle/>
              <a:p>
                <a:r>
                  <a:rPr lang="en-US" altLang="zh-TW"/>
                  <a:t>American call price is </a:t>
                </a:r>
                <a:r>
                  <a:rPr lang="en-US" altLang="zh-TW" b="1"/>
                  <a:t>the same as</a:t>
                </a:r>
                <a:r>
                  <a:rPr lang="en-US" altLang="zh-TW"/>
                  <a:t> the European call price</a:t>
                </a:r>
              </a:p>
              <a:p>
                <a:pPr>
                  <a:lnSpc>
                    <a:spcPct val="150000"/>
                  </a:lnSpc>
                </a:pPr>
                <a:r>
                  <a:rPr lang="en-US" altLang="zh-TW"/>
                  <a:t>Consider a stock whose price process </a:t>
                </a:r>
                <a:r>
                  <a:rPr lang="en-US" altLang="zh-TW" b="1"/>
                  <a:t>S(t)</a:t>
                </a:r>
                <a:r>
                  <a:rPr lang="en-US" altLang="zh-TW"/>
                  <a:t> is given by geometric Brownian motion</a:t>
                </a:r>
              </a:p>
              <a:p>
                <a:pPr lvl="1">
                  <a:lnSpc>
                    <a:spcPct val="150000"/>
                  </a:lnSpc>
                </a:pPr>
                <a:endParaRPr lang="en-US" altLang="zh-TW"/>
              </a:p>
              <a:p>
                <a:pPr marL="457200" lvl="1" indent="0">
                  <a:lnSpc>
                    <a:spcPct val="150000"/>
                  </a:lnSpc>
                  <a:buNone/>
                </a:pPr>
                <a:r>
                  <a:rPr lang="en-US" altLang="zh-TW"/>
                  <a:t>where the </a:t>
                </a:r>
                <a:r>
                  <a:rPr lang="en-US" altLang="zh-TW" b="1"/>
                  <a:t>interest rate r &amp; the volatility </a:t>
                </a:r>
                <a14:m>
                  <m:oMath xmlns:m="http://schemas.openxmlformats.org/officeDocument/2006/math">
                    <m:r>
                      <a:rPr lang="zh-TW" altLang="en-US" sz="2400" b="1" i="1" smtClean="0">
                        <a:latin typeface="Cambria Math" panose="02040503050406030204" pitchFamily="18" charset="0"/>
                      </a:rPr>
                      <m:t>𝝈</m:t>
                    </m:r>
                  </m:oMath>
                </a14:m>
                <a:r>
                  <a:rPr lang="en-US" altLang="zh-TW" b="1"/>
                  <a:t> are </a:t>
                </a:r>
                <a:r>
                  <a:rPr lang="en-US" altLang="zh-TW" b="1">
                    <a:solidFill>
                      <a:srgbClr val="FF0000"/>
                    </a:solidFill>
                  </a:rPr>
                  <a:t>strictly positive</a:t>
                </a:r>
                <a:br>
                  <a:rPr lang="en-US" altLang="zh-TW" b="1">
                    <a:solidFill>
                      <a:srgbClr val="FF0000"/>
                    </a:solidFill>
                  </a:rPr>
                </a:br>
                <a14:m>
                  <m:oMath xmlns:m="http://schemas.openxmlformats.org/officeDocument/2006/math">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𝑊</m:t>
                        </m:r>
                      </m:e>
                    </m:acc>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oMath>
                </a14:m>
                <a:r>
                  <a:rPr lang="en-US" altLang="zh-TW" b="1">
                    <a:solidFill>
                      <a:srgbClr val="FF0000"/>
                    </a:solidFill>
                  </a:rPr>
                  <a:t> </a:t>
                </a:r>
                <a:r>
                  <a:rPr lang="en-US" altLang="zh-TW"/>
                  <a:t>is a Brownian motion under </a:t>
                </a:r>
                <a:r>
                  <a:rPr lang="en-US" altLang="zh-TW" b="1"/>
                  <a:t>the risk-neutral probability measure </a:t>
                </a:r>
                <a14:m>
                  <m:oMath xmlns:m="http://schemas.openxmlformats.org/officeDocument/2006/math">
                    <m:acc>
                      <m:accPr>
                        <m:chr m:val="̃"/>
                        <m:ctrlPr>
                          <a:rPr lang="en-US" altLang="zh-TW" i="1" smtClean="0">
                            <a:latin typeface="Cambria Math" panose="02040503050406030204" pitchFamily="18" charset="0"/>
                          </a:rPr>
                        </m:ctrlPr>
                      </m:accPr>
                      <m:e>
                        <m:r>
                          <a:rPr lang="en-US" altLang="zh-TW" smtClean="0">
                            <a:latin typeface="Cambria Math" panose="02040503050406030204" pitchFamily="18" charset="0"/>
                          </a:rPr>
                          <m:t>ℙ</m:t>
                        </m:r>
                      </m:e>
                    </m:acc>
                  </m:oMath>
                </a14:m>
                <a:endParaRPr lang="en-US" altLang="zh-TW"/>
              </a:p>
            </p:txBody>
          </p:sp>
        </mc:Choice>
        <mc:Fallback xmlns="">
          <p:sp>
            <p:nvSpPr>
              <p:cNvPr id="3" name="內容版面配置區 2">
                <a:extLst>
                  <a:ext uri="{FF2B5EF4-FFF2-40B4-BE49-F238E27FC236}">
                    <a16:creationId xmlns:a16="http://schemas.microsoft.com/office/drawing/2014/main" id="{B3536EC2-CC44-4944-91BA-897492153F07}"/>
                  </a:ext>
                </a:extLst>
              </p:cNvPr>
              <p:cNvSpPr>
                <a:spLocks noGrp="1" noRot="1" noChangeAspect="1" noMove="1" noResize="1" noEditPoints="1" noAdjustHandles="1" noChangeArrowheads="1" noChangeShapeType="1" noTextEdit="1"/>
              </p:cNvSpPr>
              <p:nvPr>
                <p:ph idx="1"/>
              </p:nvPr>
            </p:nvSpPr>
            <p:spPr>
              <a:blipFill>
                <a:blip r:embed="rId3"/>
                <a:stretch>
                  <a:fillRect l="-1043" t="-2381" r="-2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38F89324-E4F8-4DD0-9C6E-B743C1F67974}"/>
                  </a:ext>
                </a:extLst>
              </p:cNvPr>
              <p:cNvSpPr txBox="1"/>
              <p:nvPr/>
            </p:nvSpPr>
            <p:spPr>
              <a:xfrm>
                <a:off x="3646515" y="3764383"/>
                <a:ext cx="4898970" cy="4415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𝑑𝑆</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𝑡</m:t>
                          </m:r>
                        </m:e>
                      </m:d>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𝑟𝑆</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𝑡</m:t>
                          </m:r>
                        </m:e>
                      </m:d>
                      <m:r>
                        <a:rPr lang="en-US" altLang="zh-TW" sz="2800" b="0" i="1" smtClean="0">
                          <a:latin typeface="Cambria Math" panose="02040503050406030204" pitchFamily="18" charset="0"/>
                        </a:rPr>
                        <m:t>𝑑𝑡</m:t>
                      </m:r>
                      <m:r>
                        <a:rPr lang="en-US" altLang="zh-TW" sz="2800" b="0" i="1" smtClean="0">
                          <a:latin typeface="Cambria Math" panose="02040503050406030204" pitchFamily="18" charset="0"/>
                        </a:rPr>
                        <m:t>+</m:t>
                      </m:r>
                      <m:r>
                        <a:rPr lang="zh-TW" altLang="en-US" sz="2800" i="1" smtClean="0">
                          <a:latin typeface="Cambria Math" panose="02040503050406030204" pitchFamily="18" charset="0"/>
                        </a:rPr>
                        <m:t>𝜎</m:t>
                      </m:r>
                      <m:r>
                        <a:rPr lang="en-US" altLang="zh-TW" sz="2800" b="0" i="1" smtClean="0">
                          <a:latin typeface="Cambria Math" panose="02040503050406030204" pitchFamily="18" charset="0"/>
                        </a:rPr>
                        <m:t>𝑆</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𝑡</m:t>
                          </m:r>
                        </m:e>
                      </m:d>
                      <m:r>
                        <a:rPr lang="en-US" altLang="zh-TW" sz="2800" b="0" i="1" smtClean="0">
                          <a:latin typeface="Cambria Math" panose="02040503050406030204" pitchFamily="18" charset="0"/>
                        </a:rPr>
                        <m:t>𝑑</m:t>
                      </m:r>
                      <m:acc>
                        <m:accPr>
                          <m:chr m:val="̃"/>
                          <m:ctrlPr>
                            <a:rPr lang="en-US" altLang="zh-TW" sz="2800" b="0" i="1" smtClean="0">
                              <a:latin typeface="Cambria Math" panose="02040503050406030204" pitchFamily="18" charset="0"/>
                            </a:rPr>
                          </m:ctrlPr>
                        </m:accPr>
                        <m:e>
                          <m:r>
                            <a:rPr lang="en-US" altLang="zh-TW" sz="2800" b="0" i="1" smtClean="0">
                              <a:latin typeface="Cambria Math" panose="02040503050406030204" pitchFamily="18" charset="0"/>
                            </a:rPr>
                            <m:t>𝑊</m:t>
                          </m:r>
                        </m:e>
                      </m:acc>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𝑡</m:t>
                      </m:r>
                      <m:r>
                        <a:rPr lang="en-US" altLang="zh-TW" sz="2800" b="0" i="1" smtClean="0">
                          <a:latin typeface="Cambria Math" panose="02040503050406030204" pitchFamily="18" charset="0"/>
                        </a:rPr>
                        <m:t>)</m:t>
                      </m:r>
                    </m:oMath>
                  </m:oMathPara>
                </a14:m>
                <a:endParaRPr lang="zh-TW" altLang="en-US" sz="2800"/>
              </a:p>
            </p:txBody>
          </p:sp>
        </mc:Choice>
        <mc:Fallback xmlns="">
          <p:sp>
            <p:nvSpPr>
              <p:cNvPr id="5" name="文字方塊 4">
                <a:extLst>
                  <a:ext uri="{FF2B5EF4-FFF2-40B4-BE49-F238E27FC236}">
                    <a16:creationId xmlns:a16="http://schemas.microsoft.com/office/drawing/2014/main" id="{38F89324-E4F8-4DD0-9C6E-B743C1F67974}"/>
                  </a:ext>
                </a:extLst>
              </p:cNvPr>
              <p:cNvSpPr txBox="1">
                <a:spLocks noRot="1" noChangeAspect="1" noMove="1" noResize="1" noEditPoints="1" noAdjustHandles="1" noChangeArrowheads="1" noChangeShapeType="1" noTextEdit="1"/>
              </p:cNvSpPr>
              <p:nvPr/>
            </p:nvSpPr>
            <p:spPr>
              <a:xfrm>
                <a:off x="3646515" y="3764383"/>
                <a:ext cx="4898970" cy="441596"/>
              </a:xfrm>
              <a:prstGeom prst="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0566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E97FDC-DD3A-41CC-8251-E440FECEDA3C}"/>
              </a:ext>
            </a:extLst>
          </p:cNvPr>
          <p:cNvSpPr>
            <a:spLocks noGrp="1"/>
          </p:cNvSpPr>
          <p:nvPr>
            <p:ph type="title"/>
          </p:nvPr>
        </p:nvSpPr>
        <p:spPr>
          <a:xfrm>
            <a:off x="669303" y="365125"/>
            <a:ext cx="10515600" cy="1325563"/>
          </a:xfrm>
        </p:spPr>
        <p:txBody>
          <a:bodyPr/>
          <a:lstStyle/>
          <a:p>
            <a:r>
              <a:rPr lang="en-US" altLang="zh-TW"/>
              <a:t>Lemma 8.5.1.</a:t>
            </a:r>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01171C17-D488-494A-9372-13997CF12F7B}"/>
                  </a:ext>
                </a:extLst>
              </p:cNvPr>
              <p:cNvSpPr>
                <a:spLocks noGrp="1"/>
              </p:cNvSpPr>
              <p:nvPr>
                <p:ph idx="1"/>
              </p:nvPr>
            </p:nvSpPr>
            <p:spPr>
              <a:xfrm>
                <a:off x="669303" y="1825625"/>
                <a:ext cx="11161335" cy="4351338"/>
              </a:xfrm>
            </p:spPr>
            <p:txBody>
              <a:bodyPr>
                <a:normAutofit fontScale="92500" lnSpcReduction="10000"/>
              </a:bodyPr>
              <a:lstStyle/>
              <a:p>
                <a:pPr marL="0" indent="0">
                  <a:lnSpc>
                    <a:spcPct val="150000"/>
                  </a:lnSpc>
                  <a:buNone/>
                </a:pPr>
                <a:r>
                  <a:rPr lang="en-US" altLang="zh-TW" sz="2400">
                    <a:latin typeface="Cambria Math" panose="02040503050406030204" pitchFamily="18" charset="0"/>
                    <a:ea typeface="Cambria Math" panose="02040503050406030204" pitchFamily="18" charset="0"/>
                  </a:rPr>
                  <a:t>Let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h</m:t>
                    </m:r>
                    <m:r>
                      <a:rPr lang="en-US" altLang="zh-TW" sz="2400" i="1" smtClean="0">
                        <a:latin typeface="Cambria Math" panose="02040503050406030204" pitchFamily="18" charset="0"/>
                        <a:ea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𝑥</m:t>
                    </m:r>
                    <m:r>
                      <a:rPr lang="en-US" altLang="zh-TW" sz="2400" i="1" smtClean="0">
                        <a:latin typeface="Cambria Math" panose="02040503050406030204" pitchFamily="18" charset="0"/>
                        <a:ea typeface="Cambria Math" panose="02040503050406030204" pitchFamily="18" charset="0"/>
                      </a:rPr>
                      <m:t>) </m:t>
                    </m:r>
                  </m:oMath>
                </a14:m>
                <a:r>
                  <a:rPr lang="en-US" altLang="zh-TW" sz="2400">
                    <a:latin typeface="Cambria Math" panose="02040503050406030204" pitchFamily="18" charset="0"/>
                    <a:ea typeface="Cambria Math" panose="02040503050406030204" pitchFamily="18" charset="0"/>
                  </a:rPr>
                  <a:t>be a </a:t>
                </a:r>
                <a:r>
                  <a:rPr lang="en-US" altLang="zh-TW" sz="2400" b="1">
                    <a:latin typeface="Cambria Math" panose="02040503050406030204" pitchFamily="18" charset="0"/>
                    <a:ea typeface="Cambria Math" panose="02040503050406030204" pitchFamily="18" charset="0"/>
                  </a:rPr>
                  <a:t>nonnegative, convex function </a:t>
                </a:r>
                <a:r>
                  <a:rPr lang="en-US" altLang="zh-TW" sz="2400">
                    <a:latin typeface="Cambria Math" panose="02040503050406030204" pitchFamily="18" charset="0"/>
                    <a:ea typeface="Cambria Math" panose="02040503050406030204" pitchFamily="18" charset="0"/>
                  </a:rPr>
                  <a:t>of </a:t>
                </a:r>
                <a14:m>
                  <m:oMath xmlns:m="http://schemas.openxmlformats.org/officeDocument/2006/math">
                    <m:r>
                      <a:rPr lang="en-US" altLang="zh-TW" sz="2400" b="0" i="1" smtClean="0">
                        <a:latin typeface="Cambria Math" panose="02040503050406030204" pitchFamily="18" charset="0"/>
                        <a:ea typeface="Cambria Math" panose="02040503050406030204" pitchFamily="18" charset="0"/>
                      </a:rPr>
                      <m:t>𝑥</m:t>
                    </m:r>
                    <m:r>
                      <a:rPr lang="en-US" altLang="zh-TW" sz="2400" b="0" i="1" smtClean="0">
                        <a:latin typeface="Cambria Math" panose="02040503050406030204" pitchFamily="18" charset="0"/>
                        <a:ea typeface="Cambria Math" panose="02040503050406030204" pitchFamily="18" charset="0"/>
                      </a:rPr>
                      <m:t>≥0</m:t>
                    </m:r>
                  </m:oMath>
                </a14:m>
                <a:r>
                  <a:rPr lang="zh-TW" altLang="en-US" sz="2400">
                    <a:latin typeface="Cambria Math" panose="02040503050406030204" pitchFamily="18" charset="0"/>
                  </a:rPr>
                  <a:t> </a:t>
                </a:r>
                <a:r>
                  <a:rPr lang="en-US" altLang="zh-TW" sz="2400">
                    <a:latin typeface="Cambria Math" panose="02040503050406030204" pitchFamily="18" charset="0"/>
                    <a:ea typeface="Cambria Math" panose="02040503050406030204" pitchFamily="18" charset="0"/>
                  </a:rPr>
                  <a:t>satisfying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h</m:t>
                    </m:r>
                    <m:r>
                      <a:rPr lang="en-US" altLang="zh-TW" sz="2400" i="1" smtClean="0">
                        <a:latin typeface="Cambria Math" panose="02040503050406030204" pitchFamily="18" charset="0"/>
                        <a:ea typeface="Cambria Math" panose="02040503050406030204" pitchFamily="18" charset="0"/>
                      </a:rPr>
                      <m:t>(0)=0</m:t>
                    </m:r>
                  </m:oMath>
                </a14:m>
                <a:r>
                  <a:rPr lang="en-US" altLang="zh-TW" sz="2400">
                    <a:latin typeface="Cambria Math" panose="02040503050406030204" pitchFamily="18" charset="0"/>
                    <a:ea typeface="Cambria Math" panose="02040503050406030204" pitchFamily="18" charset="0"/>
                  </a:rPr>
                  <a:t>.</a:t>
                </a:r>
              </a:p>
              <a:p>
                <a:pPr marL="0" indent="0">
                  <a:lnSpc>
                    <a:spcPct val="150000"/>
                  </a:lnSpc>
                  <a:buNone/>
                </a:pPr>
                <a:r>
                  <a:rPr lang="en-US" altLang="zh-TW" sz="2400">
                    <a:latin typeface="Cambria Math" panose="02040503050406030204" pitchFamily="18" charset="0"/>
                    <a:ea typeface="Cambria Math" panose="02040503050406030204" pitchFamily="18" charset="0"/>
                  </a:rPr>
                  <a:t>Then the discounted intrinsic value </a:t>
                </a:r>
                <a14:m>
                  <m:oMath xmlns:m="http://schemas.openxmlformats.org/officeDocument/2006/math">
                    <m:sSup>
                      <m:sSupPr>
                        <m:ctrlPr>
                          <a:rPr lang="en-US" altLang="zh-TW" sz="2400" b="0" i="1" smtClean="0">
                            <a:latin typeface="Cambria Math" panose="02040503050406030204" pitchFamily="18" charset="0"/>
                            <a:ea typeface="Cambria Math" panose="02040503050406030204" pitchFamily="18" charset="0"/>
                          </a:rPr>
                        </m:ctrlPr>
                      </m:sSupPr>
                      <m:e>
                        <m:r>
                          <a:rPr lang="en-US" altLang="zh-TW" sz="2400" b="0" i="1" smtClean="0">
                            <a:latin typeface="Cambria Math" panose="02040503050406030204" pitchFamily="18" charset="0"/>
                            <a:ea typeface="Cambria Math" panose="02040503050406030204" pitchFamily="18" charset="0"/>
                          </a:rPr>
                          <m:t>𝑒</m:t>
                        </m:r>
                      </m:e>
                      <m:sup>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𝑟𝑡</m:t>
                        </m:r>
                      </m:sup>
                    </m:sSup>
                    <m:r>
                      <a:rPr lang="en-US" altLang="zh-TW" sz="2400" b="0" i="1" smtClean="0">
                        <a:latin typeface="Cambria Math" panose="02040503050406030204" pitchFamily="18" charset="0"/>
                        <a:ea typeface="Cambria Math" panose="02040503050406030204" pitchFamily="18" charset="0"/>
                      </a:rPr>
                      <m:t>h</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𝑆</m:t>
                    </m:r>
                    <m:d>
                      <m:dPr>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𝑡</m:t>
                        </m:r>
                      </m:e>
                    </m:d>
                    <m:r>
                      <a:rPr lang="en-US" altLang="zh-TW" sz="2400" b="0" i="1" smtClean="0">
                        <a:latin typeface="Cambria Math" panose="02040503050406030204" pitchFamily="18" charset="0"/>
                        <a:ea typeface="Cambria Math" panose="02040503050406030204" pitchFamily="18" charset="0"/>
                      </a:rPr>
                      <m:t>)</m:t>
                    </m:r>
                  </m:oMath>
                </a14:m>
                <a:r>
                  <a:rPr lang="zh-TW" altLang="en-US" sz="2400">
                    <a:latin typeface="Cambria Math" panose="02040503050406030204" pitchFamily="18" charset="0"/>
                  </a:rPr>
                  <a:t> </a:t>
                </a:r>
                <a:r>
                  <a:rPr lang="en-US" altLang="zh-TW" sz="2400">
                    <a:latin typeface="Cambria Math" panose="02040503050406030204" pitchFamily="18" charset="0"/>
                    <a:ea typeface="Cambria Math" panose="02040503050406030204" pitchFamily="18" charset="0"/>
                  </a:rPr>
                  <a:t>of the American derivative security that pays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h</m:t>
                    </m:r>
                    <m:r>
                      <a:rPr lang="en-US" altLang="zh-TW" sz="2400" i="1" smtClean="0">
                        <a:latin typeface="Cambria Math" panose="02040503050406030204" pitchFamily="18" charset="0"/>
                        <a:ea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𝑆</m:t>
                    </m:r>
                    <m:r>
                      <a:rPr lang="en-US" altLang="zh-TW" sz="2400" i="1" smtClean="0">
                        <a:latin typeface="Cambria Math" panose="02040503050406030204" pitchFamily="18" charset="0"/>
                        <a:ea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𝑡</m:t>
                    </m:r>
                    <m:r>
                      <a:rPr lang="en-US" altLang="zh-TW" sz="2400" i="1" smtClean="0">
                        <a:latin typeface="Cambria Math" panose="02040503050406030204" pitchFamily="18" charset="0"/>
                        <a:ea typeface="Cambria Math" panose="02040503050406030204" pitchFamily="18" charset="0"/>
                      </a:rPr>
                      <m:t>)) </m:t>
                    </m:r>
                  </m:oMath>
                </a14:m>
                <a:r>
                  <a:rPr lang="en-US" altLang="zh-TW" sz="2400">
                    <a:latin typeface="Cambria Math" panose="02040503050406030204" pitchFamily="18" charset="0"/>
                    <a:ea typeface="Cambria Math" panose="02040503050406030204" pitchFamily="18" charset="0"/>
                  </a:rPr>
                  <a:t>upon exercise is a submartingale</a:t>
                </a:r>
              </a:p>
              <a:p>
                <a:pPr marL="0" indent="0">
                  <a:lnSpc>
                    <a:spcPct val="150000"/>
                  </a:lnSpc>
                  <a:buNone/>
                </a:pPr>
                <a:r>
                  <a:rPr lang="en-US" altLang="zh-TW" sz="2400" b="1">
                    <a:latin typeface="Cambria Math" panose="02040503050406030204" pitchFamily="18" charset="0"/>
                    <a:ea typeface="Cambria Math" panose="02040503050406030204" pitchFamily="18" charset="0"/>
                  </a:rPr>
                  <a:t>Review of submartingale (Def 2.3.5):</a:t>
                </a:r>
              </a:p>
              <a:p>
                <a:pPr marL="0" indent="0">
                  <a:lnSpc>
                    <a:spcPct val="150000"/>
                  </a:lnSpc>
                  <a:buNone/>
                </a:pPr>
                <a:r>
                  <a:rPr lang="en-US" altLang="zh-TW" sz="2400">
                    <a:latin typeface="Cambria Math" panose="02040503050406030204" pitchFamily="18" charset="0"/>
                    <a:ea typeface="Cambria Math" panose="02040503050406030204" pitchFamily="18" charset="0"/>
                  </a:rPr>
                  <a:t>	</a:t>
                </a:r>
                <a14:m>
                  <m:oMath xmlns:m="http://schemas.openxmlformats.org/officeDocument/2006/math">
                    <m:r>
                      <a:rPr lang="en-US" altLang="zh-TW" sz="2100" i="1" smtClean="0">
                        <a:latin typeface="Cambria Math" panose="02040503050406030204" pitchFamily="18" charset="0"/>
                        <a:ea typeface="Cambria Math" panose="02040503050406030204" pitchFamily="18" charset="0"/>
                      </a:rPr>
                      <m:t>𝐿𝑒𝑡</m:t>
                    </m:r>
                    <m:r>
                      <a:rPr lang="en-US" altLang="zh-TW" sz="2100" i="1" smtClean="0">
                        <a:latin typeface="Cambria Math" panose="02040503050406030204" pitchFamily="18" charset="0"/>
                        <a:ea typeface="Cambria Math" panose="02040503050406030204" pitchFamily="18" charset="0"/>
                      </a:rPr>
                      <m:t> </m:t>
                    </m:r>
                    <m:d>
                      <m:dPr>
                        <m:ctrlPr>
                          <a:rPr lang="en-US" altLang="zh-TW" sz="2100" i="1" smtClean="0">
                            <a:latin typeface="Cambria Math" panose="02040503050406030204" pitchFamily="18" charset="0"/>
                            <a:ea typeface="Cambria Math" panose="02040503050406030204" pitchFamily="18" charset="0"/>
                          </a:rPr>
                        </m:ctrlPr>
                      </m:dPr>
                      <m:e>
                        <m:r>
                          <a:rPr lang="en-US" altLang="zh-TW" sz="2100" i="1" smtClean="0">
                            <a:latin typeface="Cambria Math" panose="02040503050406030204" pitchFamily="18" charset="0"/>
                            <a:ea typeface="Cambria Math" panose="02040503050406030204" pitchFamily="18" charset="0"/>
                          </a:rPr>
                          <m:t>𝛺</m:t>
                        </m:r>
                        <m:r>
                          <a:rPr lang="en-US" altLang="zh-TW" sz="210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𝐹</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𝑃</m:t>
                        </m:r>
                      </m:e>
                    </m:d>
                    <m:r>
                      <a:rPr lang="en-US" altLang="zh-TW" sz="2100" i="1" smtClean="0">
                        <a:latin typeface="Cambria Math" panose="02040503050406030204" pitchFamily="18" charset="0"/>
                        <a:ea typeface="Cambria Math" panose="02040503050406030204" pitchFamily="18" charset="0"/>
                      </a:rPr>
                      <m:t>𝑏𝑒</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𝑎</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𝑝𝑟𝑜𝑏𝑎𝑏𝑖𝑙𝑖𝑡𝑦</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𝑠𝑝𝑎𝑐𝑒</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𝑙𝑒𝑡</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𝑇</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𝑏𝑒</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𝑎</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𝑓𝑖𝑥𝑒𝑑</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𝑝𝑜𝑠𝑖𝑡𝑖𝑣𝑒</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𝑛𝑢𝑚𝑏𝑒𝑟</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𝑎𝑛𝑑</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𝑙𝑒𝑡</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𝐹</m:t>
                    </m:r>
                    <m:d>
                      <m:dPr>
                        <m:ctrlPr>
                          <a:rPr lang="en-US" altLang="zh-TW" sz="2100" i="1" smtClean="0">
                            <a:latin typeface="Cambria Math" panose="02040503050406030204" pitchFamily="18" charset="0"/>
                            <a:ea typeface="Cambria Math" panose="02040503050406030204" pitchFamily="18" charset="0"/>
                          </a:rPr>
                        </m:ctrlPr>
                      </m:dPr>
                      <m:e>
                        <m:r>
                          <a:rPr lang="en-US" altLang="zh-TW" sz="2100" i="1" smtClean="0">
                            <a:latin typeface="Cambria Math" panose="02040503050406030204" pitchFamily="18" charset="0"/>
                            <a:ea typeface="Cambria Math" panose="02040503050406030204" pitchFamily="18" charset="0"/>
                          </a:rPr>
                          <m:t>𝑡</m:t>
                        </m:r>
                      </m:e>
                    </m:d>
                    <m:r>
                      <a:rPr lang="en-US" altLang="zh-TW" sz="2100" i="1" smtClean="0">
                        <a:latin typeface="Cambria Math" panose="02040503050406030204" pitchFamily="18" charset="0"/>
                        <a:ea typeface="Cambria Math" panose="02040503050406030204" pitchFamily="18" charset="0"/>
                      </a:rPr>
                      <m:t>, 0</m:t>
                    </m:r>
                    <m:r>
                      <a:rPr lang="en-US" altLang="zh-TW" sz="2100" b="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𝑡</m:t>
                    </m:r>
                    <m:r>
                      <a:rPr lang="en-US" altLang="zh-TW" sz="2100" b="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𝑇</m:t>
                    </m:r>
                    <m:r>
                      <a:rPr lang="en-US" altLang="zh-TW" sz="2100" i="1" smtClean="0">
                        <a:latin typeface="Cambria Math" panose="02040503050406030204" pitchFamily="18" charset="0"/>
                        <a:ea typeface="Cambria Math" panose="02040503050406030204" pitchFamily="18" charset="0"/>
                      </a:rPr>
                      <m:t>, </m:t>
                    </m:r>
                  </m:oMath>
                </a14:m>
                <a:br>
                  <a:rPr lang="en-US" altLang="zh-TW" sz="2100" i="1">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altLang="zh-TW" sz="2100" i="1" smtClean="0">
                          <a:latin typeface="Cambria Math" panose="02040503050406030204" pitchFamily="18" charset="0"/>
                          <a:ea typeface="Cambria Math" panose="02040503050406030204" pitchFamily="18" charset="0"/>
                        </a:rPr>
                        <m:t>𝑏𝑒</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𝑎</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𝑓𝑖𝑙𝑡𝑟𝑎𝑡𝑖𝑜𝑛</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𝑜𝑓</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𝑠𝑢𝑏</m:t>
                      </m:r>
                      <m:r>
                        <a:rPr lang="en-US" altLang="zh-TW" sz="210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𝜎</m:t>
                      </m:r>
                      <m:r>
                        <a:rPr lang="en-US" altLang="zh-TW" sz="210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𝑎𝑙𝑔𝑒𝑏𝑟𝑎𝑠</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𝑜𝑓</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𝐹</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𝐶𝑜𝑛𝑠𝑖𝑑𝑒𝑟</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𝑎𝑛</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𝑎𝑑𝑎𝑝𝑡𝑒𝑑</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𝑠𝑡𝑜𝑐h𝑎𝑠𝑡𝑖𝑐</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𝑝𝑟𝑜𝑐𝑒𝑠𝑠</m:t>
                      </m:r>
                      <m:r>
                        <a:rPr lang="en-US" altLang="zh-TW" sz="2100" i="1" smtClean="0">
                          <a:latin typeface="Cambria Math" panose="02040503050406030204" pitchFamily="18" charset="0"/>
                          <a:ea typeface="Cambria Math" panose="02040503050406030204" pitchFamily="18" charset="0"/>
                        </a:rPr>
                        <m:t> </m:t>
                      </m:r>
                      <m:r>
                        <a:rPr lang="en-US" altLang="zh-TW" sz="2100" i="1" smtClean="0">
                          <a:latin typeface="Cambria Math" panose="02040503050406030204" pitchFamily="18" charset="0"/>
                          <a:ea typeface="Cambria Math" panose="02040503050406030204" pitchFamily="18" charset="0"/>
                        </a:rPr>
                        <m:t>𝑀</m:t>
                      </m:r>
                      <m:d>
                        <m:dPr>
                          <m:ctrlPr>
                            <a:rPr lang="en-US" altLang="zh-TW" sz="2100" i="1" smtClean="0">
                              <a:latin typeface="Cambria Math" panose="02040503050406030204" pitchFamily="18" charset="0"/>
                              <a:ea typeface="Cambria Math" panose="02040503050406030204" pitchFamily="18" charset="0"/>
                            </a:rPr>
                          </m:ctrlPr>
                        </m:dPr>
                        <m:e>
                          <m:r>
                            <a:rPr lang="en-US" altLang="zh-TW" sz="2100" i="1" smtClean="0">
                              <a:latin typeface="Cambria Math" panose="02040503050406030204" pitchFamily="18" charset="0"/>
                              <a:ea typeface="Cambria Math" panose="02040503050406030204" pitchFamily="18" charset="0"/>
                            </a:rPr>
                            <m:t>𝑡</m:t>
                          </m:r>
                        </m:e>
                      </m:d>
                      <m:r>
                        <a:rPr lang="en-US" altLang="zh-TW" sz="2100" i="1" smtClean="0">
                          <a:latin typeface="Cambria Math" panose="02040503050406030204" pitchFamily="18" charset="0"/>
                          <a:ea typeface="Cambria Math" panose="02040503050406030204" pitchFamily="18" charset="0"/>
                        </a:rPr>
                        <m:t>, 0</m:t>
                      </m:r>
                      <m:r>
                        <a:rPr lang="en-US" altLang="zh-TW" sz="2100" b="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𝑡</m:t>
                      </m:r>
                      <m:r>
                        <a:rPr lang="en-US" altLang="zh-TW" sz="2100" b="0" i="1" smtClean="0">
                          <a:latin typeface="Cambria Math" panose="02040503050406030204" pitchFamily="18" charset="0"/>
                          <a:ea typeface="Cambria Math" panose="02040503050406030204" pitchFamily="18" charset="0"/>
                        </a:rPr>
                        <m:t>≤</m:t>
                      </m:r>
                      <m:r>
                        <a:rPr lang="en-US" altLang="zh-TW" sz="2100" i="1" smtClean="0">
                          <a:latin typeface="Cambria Math" panose="02040503050406030204" pitchFamily="18" charset="0"/>
                          <a:ea typeface="Cambria Math" panose="02040503050406030204" pitchFamily="18" charset="0"/>
                        </a:rPr>
                        <m:t>𝑇</m:t>
                      </m:r>
                    </m:oMath>
                  </m:oMathPara>
                </a14:m>
                <a:endParaRPr lang="en-US" altLang="zh-TW" sz="2100">
                  <a:latin typeface="Cambria Math" panose="02040503050406030204" pitchFamily="18" charset="0"/>
                  <a:ea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altLang="zh-TW" sz="2400" i="1" smtClean="0">
                          <a:latin typeface="Cambria Math" panose="02040503050406030204" pitchFamily="18" charset="0"/>
                          <a:ea typeface="Cambria Math" panose="02040503050406030204" pitchFamily="18" charset="0"/>
                        </a:rPr>
                        <m:t>	</m:t>
                      </m:r>
                      <m:r>
                        <a:rPr lang="en-US" altLang="zh-TW" sz="2400" i="1" smtClean="0">
                          <a:latin typeface="Cambria Math" panose="02040503050406030204" pitchFamily="18" charset="0"/>
                          <a:ea typeface="Cambria Math" panose="02040503050406030204" pitchFamily="18" charset="0"/>
                        </a:rPr>
                        <m:t>𝐸</m:t>
                      </m:r>
                      <m:d>
                        <m:dPr>
                          <m:begChr m:val="["/>
                          <m:endChr m:val="]"/>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𝑀</m:t>
                          </m:r>
                          <m:d>
                            <m:dPr>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𝑡</m:t>
                              </m:r>
                            </m:e>
                          </m:d>
                        </m:e>
                        <m:e>
                          <m:r>
                            <a:rPr lang="en-US" altLang="zh-TW" sz="2400" b="0" i="1" smtClean="0">
                              <a:latin typeface="Cambria Math" panose="02040503050406030204" pitchFamily="18" charset="0"/>
                              <a:ea typeface="Cambria Math" panose="02040503050406030204" pitchFamily="18" charset="0"/>
                            </a:rPr>
                            <m:t>𝐹</m:t>
                          </m:r>
                          <m:d>
                            <m:dPr>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𝑠</m:t>
                              </m:r>
                            </m:e>
                          </m:d>
                        </m:e>
                      </m:d>
                      <m:r>
                        <a:rPr lang="en-US" altLang="zh-TW" sz="2400" i="1" smtClean="0">
                          <a:latin typeface="Cambria Math" panose="02040503050406030204" pitchFamily="18" charset="0"/>
                          <a:ea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𝑀</m:t>
                      </m:r>
                      <m:d>
                        <m:dPr>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𝑠</m:t>
                          </m:r>
                        </m:e>
                      </m:d>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ea typeface="Cambria Math" panose="02040503050406030204" pitchFamily="18" charset="0"/>
                        </a:rPr>
                        <m:t>𝑓𝑜𝑟</m:t>
                      </m:r>
                      <m:r>
                        <a:rPr lang="en-US" altLang="zh-TW" sz="2400" b="0" i="1" smtClean="0">
                          <a:latin typeface="Cambria Math" panose="02040503050406030204" pitchFamily="18" charset="0"/>
                          <a:ea typeface="Cambria Math" panose="02040503050406030204" pitchFamily="18" charset="0"/>
                        </a:rPr>
                        <m:t> </m:t>
                      </m:r>
                      <m:r>
                        <a:rPr lang="en-US" altLang="zh-TW" sz="2400" b="0" i="1" smtClean="0">
                          <a:latin typeface="Cambria Math" panose="02040503050406030204" pitchFamily="18" charset="0"/>
                          <a:ea typeface="Cambria Math" panose="02040503050406030204" pitchFamily="18" charset="0"/>
                        </a:rPr>
                        <m:t>𝑎𝑙𝑙</m:t>
                      </m:r>
                      <m:r>
                        <a:rPr lang="en-US" altLang="zh-TW" sz="2400" b="0" i="1" smtClean="0">
                          <a:latin typeface="Cambria Math" panose="02040503050406030204" pitchFamily="18" charset="0"/>
                          <a:ea typeface="Cambria Math" panose="02040503050406030204" pitchFamily="18" charset="0"/>
                        </a:rPr>
                        <m:t> 0≤</m:t>
                      </m:r>
                      <m:r>
                        <a:rPr lang="en-US" altLang="zh-TW" sz="2400" b="0" i="1" smtClean="0">
                          <a:latin typeface="Cambria Math" panose="02040503050406030204" pitchFamily="18" charset="0"/>
                          <a:ea typeface="Cambria Math" panose="02040503050406030204" pitchFamily="18" charset="0"/>
                        </a:rPr>
                        <m:t>𝑠</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𝑡</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𝑇</m:t>
                      </m:r>
                    </m:oMath>
                  </m:oMathPara>
                </a14:m>
                <a:endParaRPr lang="en-US" altLang="zh-TW" sz="2400">
                  <a:latin typeface="Cambria Math" panose="02040503050406030204" pitchFamily="18" charset="0"/>
                  <a:ea typeface="Cambria Math" panose="02040503050406030204" pitchFamily="18" charset="0"/>
                </a:endParaRPr>
              </a:p>
              <a:p>
                <a:pPr marL="0" indent="0">
                  <a:lnSpc>
                    <a:spcPct val="150000"/>
                  </a:lnSpc>
                  <a:buNone/>
                </a:pPr>
                <a:r>
                  <a:rPr lang="en-US" altLang="zh-TW" sz="2400">
                    <a:latin typeface="Cambria Math" panose="02040503050406030204" pitchFamily="18" charset="0"/>
                    <a:ea typeface="Cambria Math" panose="02040503050406030204" pitchFamily="18" charset="0"/>
                  </a:rPr>
                  <a:t>It may have a </a:t>
                </a:r>
                <a:r>
                  <a:rPr lang="en-US" altLang="zh-TW" sz="2400" b="1">
                    <a:solidFill>
                      <a:srgbClr val="FF0000"/>
                    </a:solidFill>
                    <a:latin typeface="Cambria Math" panose="02040503050406030204" pitchFamily="18" charset="0"/>
                    <a:ea typeface="Cambria Math" panose="02040503050406030204" pitchFamily="18" charset="0"/>
                  </a:rPr>
                  <a:t>tendency to rise</a:t>
                </a:r>
                <a:r>
                  <a:rPr lang="en-US" altLang="zh-TW" sz="2400">
                    <a:latin typeface="Cambria Math" panose="02040503050406030204" pitchFamily="18" charset="0"/>
                    <a:ea typeface="Cambria Math" panose="02040503050406030204" pitchFamily="18" charset="0"/>
                  </a:rPr>
                  <a:t>.</a:t>
                </a:r>
                <a:endParaRPr lang="zh-TW" altLang="en-US" sz="2400">
                  <a:latin typeface="Cambria Math" panose="02040503050406030204" pitchFamily="18" charset="0"/>
                </a:endParaRPr>
              </a:p>
            </p:txBody>
          </p:sp>
        </mc:Choice>
        <mc:Fallback>
          <p:sp>
            <p:nvSpPr>
              <p:cNvPr id="3" name="內容版面配置區 2">
                <a:extLst>
                  <a:ext uri="{FF2B5EF4-FFF2-40B4-BE49-F238E27FC236}">
                    <a16:creationId xmlns:a16="http://schemas.microsoft.com/office/drawing/2014/main" id="{01171C17-D488-494A-9372-13997CF12F7B}"/>
                  </a:ext>
                </a:extLst>
              </p:cNvPr>
              <p:cNvSpPr>
                <a:spLocks noGrp="1" noRot="1" noChangeAspect="1" noMove="1" noResize="1" noEditPoints="1" noAdjustHandles="1" noChangeArrowheads="1" noChangeShapeType="1" noTextEdit="1"/>
              </p:cNvSpPr>
              <p:nvPr>
                <p:ph idx="1"/>
              </p:nvPr>
            </p:nvSpPr>
            <p:spPr>
              <a:xfrm>
                <a:off x="669303" y="1825625"/>
                <a:ext cx="11161335" cy="4351338"/>
              </a:xfrm>
              <a:blipFill>
                <a:blip r:embed="rId3"/>
                <a:stretch>
                  <a:fillRect l="-710" b="-98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9698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E10DA9-0027-4FEB-8143-4B99E3B8C499}"/>
              </a:ext>
            </a:extLst>
          </p:cNvPr>
          <p:cNvSpPr>
            <a:spLocks noGrp="1"/>
          </p:cNvSpPr>
          <p:nvPr>
            <p:ph type="title"/>
          </p:nvPr>
        </p:nvSpPr>
        <p:spPr/>
        <p:txBody>
          <a:bodyPr/>
          <a:lstStyle/>
          <a:p>
            <a:r>
              <a:rPr lang="en-US" altLang="zh-TW"/>
              <a:t>The proof of Lemma 8.5.1.</a:t>
            </a:r>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04FE89FC-45AF-48C5-8E31-1448084214DE}"/>
                  </a:ext>
                </a:extLst>
              </p:cNvPr>
              <p:cNvSpPr>
                <a:spLocks noGrp="1"/>
              </p:cNvSpPr>
              <p:nvPr>
                <p:ph idx="1"/>
              </p:nvPr>
            </p:nvSpPr>
            <p:spPr>
              <a:xfrm>
                <a:off x="838200" y="1582433"/>
                <a:ext cx="10515600" cy="4351338"/>
              </a:xfrm>
            </p:spPr>
            <p:txBody>
              <a:bodyPr>
                <a:normAutofit/>
              </a:bodyPr>
              <a:lstStyle/>
              <a:p>
                <a:pPr marL="0" indent="0">
                  <a:lnSpc>
                    <a:spcPct val="125000"/>
                  </a:lnSpc>
                  <a:buNone/>
                </a:pP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h</m:t>
                    </m:r>
                    <m:r>
                      <a:rPr lang="en-US" altLang="zh-TW" sz="2400" i="1" smtClean="0">
                        <a:latin typeface="Cambria Math" panose="02040503050406030204" pitchFamily="18" charset="0"/>
                        <a:ea typeface="Cambria Math" panose="02040503050406030204" pitchFamily="18" charset="0"/>
                      </a:rPr>
                      <m:t>(</m:t>
                    </m:r>
                    <m:r>
                      <a:rPr lang="en-US" altLang="zh-TW" sz="2400" i="1" smtClean="0">
                        <a:latin typeface="Cambria Math" panose="02040503050406030204" pitchFamily="18" charset="0"/>
                        <a:ea typeface="Cambria Math" panose="02040503050406030204" pitchFamily="18" charset="0"/>
                      </a:rPr>
                      <m:t>𝑥</m:t>
                    </m:r>
                    <m:r>
                      <a:rPr lang="en-US" altLang="zh-TW" sz="2400" i="1" smtClean="0">
                        <a:latin typeface="Cambria Math" panose="02040503050406030204" pitchFamily="18" charset="0"/>
                        <a:ea typeface="Cambria Math" panose="02040503050406030204" pitchFamily="18" charset="0"/>
                      </a:rPr>
                      <m:t>) </m:t>
                    </m:r>
                  </m:oMath>
                </a14:m>
                <a:r>
                  <a:rPr lang="en-US" altLang="zh-TW" sz="2400">
                    <a:latin typeface="Cambria Math" panose="02040503050406030204" pitchFamily="18" charset="0"/>
                    <a:ea typeface="Cambria Math" panose="02040503050406030204" pitchFamily="18" charset="0"/>
                  </a:rPr>
                  <a:t>is convex, for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0</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𝜆</m:t>
                    </m:r>
                    <m:r>
                      <a:rPr lang="en-US" altLang="zh-TW" sz="2400" b="0" i="1" smtClean="0">
                        <a:latin typeface="Cambria Math" panose="02040503050406030204" pitchFamily="18" charset="0"/>
                        <a:ea typeface="Cambria Math" panose="02040503050406030204" pitchFamily="18" charset="0"/>
                      </a:rPr>
                      <m:t>≤1</m:t>
                    </m:r>
                  </m:oMath>
                </a14:m>
                <a:r>
                  <a:rPr lang="zh-TW" altLang="en-US" sz="2400">
                    <a:latin typeface="Cambria Math" panose="02040503050406030204" pitchFamily="18" charset="0"/>
                  </a:rPr>
                  <a:t> </a:t>
                </a:r>
                <a:r>
                  <a:rPr lang="en-US" altLang="zh-TW" sz="2400">
                    <a:latin typeface="Cambria Math" panose="02040503050406030204" pitchFamily="18" charset="0"/>
                    <a:ea typeface="Cambria Math" panose="02040503050406030204" pitchFamily="18" charset="0"/>
                  </a:rPr>
                  <a:t>and </a:t>
                </a:r>
                <a14:m>
                  <m:oMath xmlns:m="http://schemas.openxmlformats.org/officeDocument/2006/math">
                    <m:r>
                      <a:rPr lang="en-US" altLang="zh-TW" sz="2400" i="1" smtClean="0">
                        <a:latin typeface="Cambria Math" panose="02040503050406030204" pitchFamily="18" charset="0"/>
                        <a:ea typeface="Cambria Math" panose="02040503050406030204" pitchFamily="18" charset="0"/>
                      </a:rPr>
                      <m:t>0</m:t>
                    </m:r>
                    <m:r>
                      <a:rPr lang="en-US" altLang="zh-TW" sz="2400" b="0" i="1" smtClean="0">
                        <a:latin typeface="Cambria Math" panose="02040503050406030204" pitchFamily="18" charset="0"/>
                        <a:ea typeface="Cambria Math" panose="02040503050406030204" pitchFamily="18" charset="0"/>
                      </a:rPr>
                      <m:t>≤</m:t>
                    </m:r>
                    <m:sSub>
                      <m:sSubPr>
                        <m:ctrlPr>
                          <a:rPr lang="zh-TW" altLang="en-US" sz="2400" i="1" smtClean="0">
                            <a:solidFill>
                              <a:srgbClr val="836967"/>
                            </a:solidFill>
                            <a:latin typeface="Cambria Math" panose="02040503050406030204" pitchFamily="18" charset="0"/>
                          </a:rPr>
                        </m:ctrlPr>
                      </m:sSubPr>
                      <m:e>
                        <m:r>
                          <a:rPr lang="zh-TW" altLang="en-US" sz="2400" i="1">
                            <a:latin typeface="Cambria Math" panose="02040503050406030204" pitchFamily="18" charset="0"/>
                          </a:rPr>
                          <m:t>𝑥</m:t>
                        </m:r>
                      </m:e>
                      <m:sub>
                        <m:r>
                          <a:rPr lang="en-US" altLang="zh-TW" sz="2400" b="0" i="0" smtClean="0">
                            <a:latin typeface="Cambria Math" panose="02040503050406030204" pitchFamily="18" charset="0"/>
                            <a:ea typeface="Cambria Math" panose="02040503050406030204" pitchFamily="18" charset="0"/>
                          </a:rPr>
                          <m:t>1</m:t>
                        </m:r>
                      </m:sub>
                    </m:sSub>
                    <m:r>
                      <a:rPr lang="en-US" altLang="zh-TW" sz="2400" b="0" i="1" smtClean="0">
                        <a:latin typeface="Cambria Math" panose="02040503050406030204" pitchFamily="18" charset="0"/>
                        <a:ea typeface="Cambria Math" panose="02040503050406030204" pitchFamily="18" charset="0"/>
                      </a:rPr>
                      <m:t>≤</m:t>
                    </m:r>
                    <m:sSub>
                      <m:sSubPr>
                        <m:ctrlPr>
                          <a:rPr lang="zh-TW" altLang="en-US" sz="2400" i="1" smtClean="0">
                            <a:solidFill>
                              <a:srgbClr val="836967"/>
                            </a:solidFill>
                            <a:latin typeface="Cambria Math" panose="02040503050406030204" pitchFamily="18" charset="0"/>
                          </a:rPr>
                        </m:ctrlPr>
                      </m:sSubPr>
                      <m:e>
                        <m:r>
                          <a:rPr lang="zh-TW" altLang="en-US" sz="2400" i="1">
                            <a:latin typeface="Cambria Math" panose="02040503050406030204" pitchFamily="18" charset="0"/>
                          </a:rPr>
                          <m:t>𝑥</m:t>
                        </m:r>
                      </m:e>
                      <m:sub>
                        <m:r>
                          <a:rPr lang="zh-TW" altLang="en-US" sz="2400" i="0">
                            <a:latin typeface="Cambria Math" panose="02040503050406030204" pitchFamily="18" charset="0"/>
                          </a:rPr>
                          <m:t>2</m:t>
                        </m:r>
                      </m:sub>
                    </m:sSub>
                  </m:oMath>
                </a14:m>
                <a:r>
                  <a:rPr lang="en-US" altLang="zh-TW" sz="2400">
                    <a:latin typeface="Cambria Math" panose="02040503050406030204" pitchFamily="18" charset="0"/>
                    <a:ea typeface="Cambria Math" panose="02040503050406030204" pitchFamily="18" charset="0"/>
                  </a:rPr>
                  <a:t>, we have</a:t>
                </a:r>
              </a:p>
              <a:p>
                <a:pPr marL="0" indent="0">
                  <a:lnSpc>
                    <a:spcPct val="125000"/>
                  </a:lnSpc>
                  <a:buNone/>
                </a:pPr>
                <a:r>
                  <a:rPr lang="en-US" altLang="zh-TW" sz="2000">
                    <a:latin typeface="Cambria Math" panose="02040503050406030204" pitchFamily="18" charset="0"/>
                    <a:ea typeface="Cambria Math" panose="02040503050406030204" pitchFamily="18" charset="0"/>
                  </a:rPr>
                  <a:t>	</a:t>
                </a:r>
                <a14:m>
                  <m:oMath xmlns:m="http://schemas.openxmlformats.org/officeDocument/2006/math">
                    <m:r>
                      <a:rPr lang="en-US" altLang="zh-TW" sz="1800" b="0" i="1" smtClean="0">
                        <a:latin typeface="Cambria Math" panose="02040503050406030204" pitchFamily="18" charset="0"/>
                        <a:ea typeface="Cambria Math" panose="02040503050406030204" pitchFamily="18" charset="0"/>
                      </a:rPr>
                      <m:t>h</m:t>
                    </m:r>
                    <m:d>
                      <m:dPr>
                        <m:ctrlPr>
                          <a:rPr lang="en-US" altLang="zh-TW" sz="1800" b="0" i="1" smtClean="0">
                            <a:latin typeface="Cambria Math" panose="02040503050406030204" pitchFamily="18" charset="0"/>
                            <a:ea typeface="Cambria Math" panose="02040503050406030204" pitchFamily="18" charset="0"/>
                          </a:rPr>
                        </m:ctrlPr>
                      </m:dPr>
                      <m:e>
                        <m:d>
                          <m:dPr>
                            <m:ctrlPr>
                              <a:rPr lang="en-US" altLang="zh-TW" sz="1800" b="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1−</m:t>
                            </m:r>
                            <m:r>
                              <a:rPr lang="en-US" altLang="zh-TW" sz="1800" i="1" smtClean="0">
                                <a:latin typeface="Cambria Math" panose="02040503050406030204" pitchFamily="18" charset="0"/>
                                <a:ea typeface="Cambria Math" panose="02040503050406030204" pitchFamily="18" charset="0"/>
                              </a:rPr>
                              <m:t>𝜆</m:t>
                            </m:r>
                          </m:e>
                        </m:d>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en-US" altLang="zh-TW" sz="1800" b="0" i="0" smtClean="0">
                                <a:latin typeface="Cambria Math" panose="02040503050406030204" pitchFamily="18" charset="0"/>
                                <a:ea typeface="Cambria Math" panose="02040503050406030204" pitchFamily="18" charset="0"/>
                              </a:rPr>
                              <m:t>1</m:t>
                            </m:r>
                          </m:sub>
                        </m:sSub>
                        <m:r>
                          <a:rPr lang="en-US" altLang="zh-TW" sz="1800" b="0" i="1" smtClean="0">
                            <a:latin typeface="Cambria Math" panose="02040503050406030204" pitchFamily="18" charset="0"/>
                            <a:ea typeface="Cambria Math" panose="02040503050406030204" pitchFamily="18" charset="0"/>
                          </a:rPr>
                          <m:t>+</m:t>
                        </m:r>
                        <m:r>
                          <a:rPr lang="en-US" altLang="zh-TW" sz="1800" i="1" smtClean="0">
                            <a:latin typeface="Cambria Math" panose="02040503050406030204" pitchFamily="18" charset="0"/>
                            <a:ea typeface="Cambria Math" panose="02040503050406030204" pitchFamily="18" charset="0"/>
                          </a:rPr>
                          <m:t>𝜆</m:t>
                        </m:r>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zh-TW" altLang="en-US" sz="1800" i="0">
                                <a:latin typeface="Cambria Math" panose="02040503050406030204" pitchFamily="18" charset="0"/>
                              </a:rPr>
                              <m:t>2</m:t>
                            </m:r>
                          </m:sub>
                        </m:sSub>
                      </m:e>
                    </m:d>
                    <m:r>
                      <a:rPr lang="en-US" altLang="zh-TW" sz="1800" i="1">
                        <a:latin typeface="Cambria Math" panose="02040503050406030204" pitchFamily="18" charset="0"/>
                        <a:ea typeface="Cambria Math" panose="02040503050406030204" pitchFamily="18" charset="0"/>
                      </a:rPr>
                      <m:t>≤</m:t>
                    </m:r>
                    <m:d>
                      <m:dPr>
                        <m:ctrlPr>
                          <a:rPr lang="en-US" altLang="zh-TW" sz="1800" b="0" i="1" smtClean="0">
                            <a:latin typeface="Cambria Math" panose="02040503050406030204" pitchFamily="18" charset="0"/>
                            <a:ea typeface="Cambria Math" panose="02040503050406030204" pitchFamily="18" charset="0"/>
                          </a:rPr>
                        </m:ctrlPr>
                      </m:dPr>
                      <m:e>
                        <m:r>
                          <a:rPr lang="en-US" altLang="zh-TW" sz="1800" b="0" i="1" smtClean="0">
                            <a:latin typeface="Cambria Math" panose="02040503050406030204" pitchFamily="18" charset="0"/>
                            <a:ea typeface="Cambria Math" panose="02040503050406030204" pitchFamily="18" charset="0"/>
                          </a:rPr>
                          <m:t>1−</m:t>
                        </m:r>
                        <m:r>
                          <a:rPr lang="en-US" altLang="zh-TW" sz="1800" i="1">
                            <a:latin typeface="Cambria Math" panose="02040503050406030204" pitchFamily="18" charset="0"/>
                            <a:ea typeface="Cambria Math" panose="02040503050406030204" pitchFamily="18" charset="0"/>
                          </a:rPr>
                          <m:t>𝜆</m:t>
                        </m:r>
                      </m:e>
                    </m:d>
                    <m:r>
                      <a:rPr lang="en-US" altLang="zh-TW" sz="1800" b="0" i="1" smtClean="0">
                        <a:latin typeface="Cambria Math" panose="02040503050406030204" pitchFamily="18" charset="0"/>
                        <a:ea typeface="Cambria Math" panose="02040503050406030204" pitchFamily="18" charset="0"/>
                      </a:rPr>
                      <m:t>h</m:t>
                    </m:r>
                    <m:d>
                      <m:dPr>
                        <m:ctrlPr>
                          <a:rPr lang="en-US" altLang="zh-TW" sz="1800" b="0" i="1" smtClean="0">
                            <a:latin typeface="Cambria Math" panose="02040503050406030204" pitchFamily="18" charset="0"/>
                            <a:ea typeface="Cambria Math" panose="02040503050406030204" pitchFamily="18" charset="0"/>
                          </a:rPr>
                        </m:ctrlPr>
                      </m:dPr>
                      <m:e>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en-US" altLang="zh-TW" sz="1800" b="0" i="0" smtClean="0">
                                <a:latin typeface="Cambria Math" panose="02040503050406030204" pitchFamily="18" charset="0"/>
                                <a:ea typeface="Cambria Math" panose="02040503050406030204" pitchFamily="18" charset="0"/>
                              </a:rPr>
                              <m:t>1</m:t>
                            </m:r>
                          </m:sub>
                        </m:sSub>
                      </m:e>
                    </m:d>
                    <m:r>
                      <a:rPr lang="en-US" altLang="zh-TW" sz="1800" b="0" i="1" smtClean="0">
                        <a:latin typeface="Cambria Math" panose="02040503050406030204" pitchFamily="18" charset="0"/>
                        <a:ea typeface="Cambria Math" panose="02040503050406030204" pitchFamily="18" charset="0"/>
                      </a:rPr>
                      <m:t>+</m:t>
                    </m:r>
                    <m:r>
                      <a:rPr lang="en-US" altLang="zh-TW" sz="1800" i="1" smtClean="0">
                        <a:latin typeface="Cambria Math" panose="02040503050406030204" pitchFamily="18" charset="0"/>
                        <a:ea typeface="Cambria Math" panose="02040503050406030204" pitchFamily="18" charset="0"/>
                      </a:rPr>
                      <m:t>𝜆</m:t>
                    </m:r>
                    <m:r>
                      <a:rPr lang="en-US" altLang="zh-TW" sz="1800" b="0" i="1" smtClean="0">
                        <a:latin typeface="Cambria Math" panose="02040503050406030204" pitchFamily="18" charset="0"/>
                        <a:ea typeface="Cambria Math" panose="02040503050406030204" pitchFamily="18" charset="0"/>
                      </a:rPr>
                      <m:t>h</m:t>
                    </m:r>
                    <m:r>
                      <a:rPr lang="en-US" altLang="zh-TW" sz="1800" b="0" i="1" smtClean="0">
                        <a:latin typeface="Cambria Math" panose="02040503050406030204" pitchFamily="18" charset="0"/>
                        <a:ea typeface="Cambria Math" panose="02040503050406030204" pitchFamily="18" charset="0"/>
                      </a:rPr>
                      <m:t>(</m:t>
                    </m:r>
                    <m:sSub>
                      <m:sSubPr>
                        <m:ctrlPr>
                          <a:rPr lang="zh-TW" altLang="en-US" sz="1800" i="1" smtClean="0">
                            <a:solidFill>
                              <a:srgbClr val="836967"/>
                            </a:solidFill>
                            <a:latin typeface="Cambria Math" panose="02040503050406030204" pitchFamily="18" charset="0"/>
                          </a:rPr>
                        </m:ctrlPr>
                      </m:sSubPr>
                      <m:e>
                        <m:r>
                          <a:rPr lang="zh-TW" altLang="en-US" sz="1800" i="1">
                            <a:latin typeface="Cambria Math" panose="02040503050406030204" pitchFamily="18" charset="0"/>
                          </a:rPr>
                          <m:t>𝑥</m:t>
                        </m:r>
                      </m:e>
                      <m:sub>
                        <m:r>
                          <a:rPr lang="zh-TW" altLang="en-US" sz="1800" i="0">
                            <a:latin typeface="Cambria Math" panose="02040503050406030204" pitchFamily="18" charset="0"/>
                          </a:rPr>
                          <m:t>2</m:t>
                        </m:r>
                      </m:sub>
                    </m:sSub>
                    <m:r>
                      <a:rPr lang="en-US" altLang="zh-TW" sz="1800" b="0" i="1" smtClean="0">
                        <a:latin typeface="Cambria Math" panose="02040503050406030204" pitchFamily="18" charset="0"/>
                        <a:ea typeface="Cambria Math" panose="02040503050406030204" pitchFamily="18" charset="0"/>
                      </a:rPr>
                      <m:t>)</m:t>
                    </m:r>
                  </m:oMath>
                </a14:m>
                <a:r>
                  <a:rPr lang="en-US" altLang="zh-TW" sz="1800">
                    <a:latin typeface="Cambria Math" panose="02040503050406030204" pitchFamily="18" charset="0"/>
                    <a:ea typeface="Cambria Math" panose="02040503050406030204" pitchFamily="18" charset="0"/>
                  </a:rPr>
                  <a:t> (8.5.2)</a:t>
                </a:r>
              </a:p>
              <a:p>
                <a:pPr marL="0" indent="0">
                  <a:lnSpc>
                    <a:spcPct val="125000"/>
                  </a:lnSpc>
                  <a:buNone/>
                </a:pPr>
                <a:r>
                  <a:rPr lang="en-US" altLang="zh-TW" sz="2400">
                    <a:latin typeface="Cambria Math" panose="02040503050406030204" pitchFamily="18" charset="0"/>
                    <a:ea typeface="Cambria Math" panose="02040503050406030204" pitchFamily="18" charset="0"/>
                  </a:rPr>
                  <a:t>For the case of a call payoff,  </a:t>
                </a:r>
                <a14:m>
                  <m:oMath xmlns:m="http://schemas.openxmlformats.org/officeDocument/2006/math">
                    <m:r>
                      <a:rPr lang="en-US" altLang="zh-TW" sz="2400" b="0" i="1" smtClean="0">
                        <a:latin typeface="Cambria Math" panose="02040503050406030204" pitchFamily="18" charset="0"/>
                        <a:ea typeface="Cambria Math" panose="02040503050406030204" pitchFamily="18" charset="0"/>
                      </a:rPr>
                      <m:t>h</m:t>
                    </m:r>
                    <m:d>
                      <m:dPr>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𝑥</m:t>
                        </m:r>
                      </m:e>
                    </m:d>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𝑥</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𝐾</m:t>
                    </m:r>
                    <m:sSup>
                      <m:sSupPr>
                        <m:ctrlPr>
                          <a:rPr lang="en-US" altLang="zh-TW" sz="2400" b="0" i="1" smtClean="0">
                            <a:latin typeface="Cambria Math" panose="02040503050406030204" pitchFamily="18" charset="0"/>
                            <a:ea typeface="Cambria Math" panose="02040503050406030204" pitchFamily="18" charset="0"/>
                          </a:rPr>
                        </m:ctrlPr>
                      </m:sSupPr>
                      <m:e>
                        <m:r>
                          <a:rPr lang="en-US" altLang="zh-TW" sz="2400" b="0" i="1" smtClean="0">
                            <a:latin typeface="Cambria Math" panose="02040503050406030204" pitchFamily="18" charset="0"/>
                            <a:ea typeface="Cambria Math" panose="02040503050406030204" pitchFamily="18" charset="0"/>
                          </a:rPr>
                          <m:t>)</m:t>
                        </m:r>
                      </m:e>
                      <m:sup>
                        <m:r>
                          <a:rPr lang="en-US" altLang="zh-TW" sz="2400" b="0" i="1" smtClean="0">
                            <a:latin typeface="Cambria Math" panose="02040503050406030204" pitchFamily="18" charset="0"/>
                            <a:ea typeface="Cambria Math" panose="02040503050406030204" pitchFamily="18" charset="0"/>
                          </a:rPr>
                          <m:t>+</m:t>
                        </m:r>
                      </m:sup>
                    </m:sSup>
                  </m:oMath>
                </a14:m>
                <a:endParaRPr lang="en-US" altLang="zh-TW" sz="2400">
                  <a:latin typeface="Cambria Math" panose="02040503050406030204" pitchFamily="18" charset="0"/>
                  <a:ea typeface="Cambria Math" panose="02040503050406030204" pitchFamily="18" charset="0"/>
                </a:endParaRPr>
              </a:p>
              <a:p>
                <a:pPr marL="0" indent="0">
                  <a:lnSpc>
                    <a:spcPct val="125000"/>
                  </a:lnSpc>
                  <a:buNone/>
                </a:pPr>
                <a:r>
                  <a:rPr lang="en-US" altLang="zh-TW" sz="2000">
                    <a:latin typeface="Cambria Math" panose="02040503050406030204" pitchFamily="18" charset="0"/>
                    <a:ea typeface="Cambria Math" panose="02040503050406030204" pitchFamily="18" charset="0"/>
                  </a:rPr>
                  <a:t>	taking </a:t>
                </a:r>
                <a14:m>
                  <m:oMath xmlns:m="http://schemas.openxmlformats.org/officeDocument/2006/math">
                    <m:sSub>
                      <m:sSubPr>
                        <m:ctrlPr>
                          <a:rPr lang="zh-TW" altLang="en-US" sz="2000" i="1" smtClean="0">
                            <a:solidFill>
                              <a:srgbClr val="836967"/>
                            </a:solidFill>
                            <a:latin typeface="Cambria Math" panose="02040503050406030204" pitchFamily="18" charset="0"/>
                          </a:rPr>
                        </m:ctrlPr>
                      </m:sSubPr>
                      <m:e>
                        <m:r>
                          <a:rPr lang="zh-TW" altLang="en-US" sz="2000" i="1">
                            <a:latin typeface="Cambria Math" panose="02040503050406030204" pitchFamily="18" charset="0"/>
                          </a:rPr>
                          <m:t>𝑥</m:t>
                        </m:r>
                      </m:e>
                      <m:sub>
                        <m:r>
                          <a:rPr lang="en-US" altLang="zh-TW" sz="2000" b="0" i="0" smtClean="0">
                            <a:latin typeface="Cambria Math" panose="02040503050406030204" pitchFamily="18" charset="0"/>
                            <a:ea typeface="Cambria Math" panose="02040503050406030204" pitchFamily="18" charset="0"/>
                          </a:rPr>
                          <m:t>1</m:t>
                        </m:r>
                      </m:sub>
                    </m:sSub>
                    <m:r>
                      <a:rPr lang="en-US" altLang="zh-TW" sz="2000" b="0" i="1" smtClean="0">
                        <a:latin typeface="Cambria Math" panose="02040503050406030204" pitchFamily="18" charset="0"/>
                        <a:ea typeface="Cambria Math" panose="02040503050406030204" pitchFamily="18" charset="0"/>
                      </a:rPr>
                      <m:t>=0,</m:t>
                    </m:r>
                    <m:sSub>
                      <m:sSubPr>
                        <m:ctrlPr>
                          <a:rPr lang="zh-TW" altLang="en-US" sz="2000" i="1">
                            <a:solidFill>
                              <a:srgbClr val="836967"/>
                            </a:solidFill>
                            <a:latin typeface="Cambria Math" panose="02040503050406030204" pitchFamily="18" charset="0"/>
                          </a:rPr>
                        </m:ctrlPr>
                      </m:sSubPr>
                      <m:e>
                        <m:r>
                          <a:rPr lang="zh-TW" altLang="en-US" sz="2000" i="1">
                            <a:latin typeface="Cambria Math" panose="02040503050406030204" pitchFamily="18" charset="0"/>
                          </a:rPr>
                          <m:t>𝑥</m:t>
                        </m:r>
                      </m:e>
                      <m:sub>
                        <m:r>
                          <a:rPr lang="en-US" altLang="zh-TW" sz="2000" b="0" i="0" smtClean="0">
                            <a:latin typeface="Cambria Math" panose="02040503050406030204" pitchFamily="18" charset="0"/>
                            <a:ea typeface="Cambria Math" panose="02040503050406030204" pitchFamily="18" charset="0"/>
                          </a:rPr>
                          <m:t>2</m:t>
                        </m:r>
                      </m:sub>
                    </m:sSub>
                    <m:r>
                      <a:rPr lang="en-US" altLang="zh-TW"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𝑥</m:t>
                    </m:r>
                  </m:oMath>
                </a14:m>
                <a:r>
                  <a:rPr lang="en-US" altLang="zh-TW" sz="2000">
                    <a:latin typeface="Cambria Math" panose="02040503050406030204" pitchFamily="18" charset="0"/>
                    <a:ea typeface="Cambria Math" panose="02040503050406030204" pitchFamily="18" charset="0"/>
                  </a:rPr>
                  <a:t>, then obtain that</a:t>
                </a:r>
              </a:p>
              <a:p>
                <a:pPr marL="0" indent="0">
                  <a:lnSpc>
                    <a:spcPct val="125000"/>
                  </a:lnSpc>
                  <a:buNone/>
                </a:pPr>
                <a14:m>
                  <m:oMathPara xmlns:m="http://schemas.openxmlformats.org/officeDocument/2006/math">
                    <m:oMathParaPr>
                      <m:jc m:val="centerGroup"/>
                    </m:oMathParaPr>
                    <m:oMath xmlns:m="http://schemas.openxmlformats.org/officeDocument/2006/math">
                      <m:r>
                        <a:rPr lang="en-US" altLang="zh-TW" sz="2000" b="0" i="1" smtClean="0">
                          <a:latin typeface="Cambria Math" panose="02040503050406030204" pitchFamily="18" charset="0"/>
                          <a:ea typeface="Cambria Math" panose="02040503050406030204" pitchFamily="18" charset="0"/>
                        </a:rPr>
                        <m:t>h</m:t>
                      </m:r>
                      <m:d>
                        <m:dPr>
                          <m:ctrlPr>
                            <a:rPr lang="en-US" altLang="zh-TW" sz="2000" b="0" i="1" smtClean="0">
                              <a:latin typeface="Cambria Math" panose="02040503050406030204" pitchFamily="18" charset="0"/>
                              <a:ea typeface="Cambria Math" panose="02040503050406030204" pitchFamily="18" charset="0"/>
                            </a:rPr>
                          </m:ctrlPr>
                        </m:dPr>
                        <m:e>
                          <m:r>
                            <a:rPr lang="en-US" altLang="zh-TW" sz="2000" i="1">
                              <a:latin typeface="Cambria Math" panose="02040503050406030204" pitchFamily="18" charset="0"/>
                              <a:ea typeface="Cambria Math" panose="02040503050406030204" pitchFamily="18" charset="0"/>
                            </a:rPr>
                            <m:t>𝜆</m:t>
                          </m:r>
                          <m:r>
                            <a:rPr lang="en-US" altLang="zh-TW" sz="2000" b="0" i="1" smtClean="0">
                              <a:latin typeface="Cambria Math" panose="02040503050406030204" pitchFamily="18" charset="0"/>
                              <a:ea typeface="Cambria Math" panose="02040503050406030204" pitchFamily="18" charset="0"/>
                            </a:rPr>
                            <m:t>𝑥</m:t>
                          </m:r>
                        </m:e>
                      </m:d>
                      <m:r>
                        <a:rPr lang="en-US" altLang="zh-TW" sz="2000" b="0" i="1" smtClean="0">
                          <a:latin typeface="Cambria Math" panose="02040503050406030204" pitchFamily="18" charset="0"/>
                          <a:ea typeface="Cambria Math" panose="02040503050406030204" pitchFamily="18" charset="0"/>
                        </a:rPr>
                        <m:t>≤</m:t>
                      </m:r>
                      <m:r>
                        <a:rPr lang="en-US" altLang="zh-TW" sz="2000" i="1">
                          <a:latin typeface="Cambria Math" panose="02040503050406030204" pitchFamily="18" charset="0"/>
                          <a:ea typeface="Cambria Math" panose="02040503050406030204" pitchFamily="18" charset="0"/>
                        </a:rPr>
                        <m:t>𝜆</m:t>
                      </m:r>
                      <m:r>
                        <a:rPr lang="en-US" altLang="zh-TW" sz="2000" b="0" i="1" smtClean="0">
                          <a:latin typeface="Cambria Math" panose="02040503050406030204" pitchFamily="18" charset="0"/>
                          <a:ea typeface="Cambria Math" panose="02040503050406030204" pitchFamily="18" charset="0"/>
                        </a:rPr>
                        <m:t>h</m:t>
                      </m:r>
                      <m:d>
                        <m:dPr>
                          <m:ctrlPr>
                            <a:rPr lang="en-US" altLang="zh-TW" sz="2000" b="0" i="1" smtClean="0">
                              <a:latin typeface="Cambria Math" panose="02040503050406030204" pitchFamily="18" charset="0"/>
                              <a:ea typeface="Cambria Math" panose="02040503050406030204" pitchFamily="18" charset="0"/>
                            </a:rPr>
                          </m:ctrlPr>
                        </m:dPr>
                        <m:e>
                          <m:r>
                            <a:rPr lang="en-US" altLang="zh-TW" sz="2000" b="0" i="1" smtClean="0">
                              <a:latin typeface="Cambria Math" panose="02040503050406030204" pitchFamily="18" charset="0"/>
                              <a:ea typeface="Cambria Math" panose="02040503050406030204" pitchFamily="18" charset="0"/>
                            </a:rPr>
                            <m:t>𝑥</m:t>
                          </m:r>
                        </m:e>
                      </m:d>
                      <m:r>
                        <a:rPr lang="en-US" altLang="zh-TW" sz="2000" b="0" i="1" smtClean="0">
                          <a:latin typeface="Cambria Math" panose="02040503050406030204" pitchFamily="18" charset="0"/>
                          <a:ea typeface="Cambria Math" panose="02040503050406030204" pitchFamily="18" charset="0"/>
                        </a:rPr>
                        <m:t>𝑓𝑜𝑟</m:t>
                      </m:r>
                      <m:r>
                        <a:rPr lang="en-US" altLang="zh-TW" sz="2000" b="0" i="1" smtClean="0">
                          <a:latin typeface="Cambria Math" panose="02040503050406030204" pitchFamily="18" charset="0"/>
                          <a:ea typeface="Cambria Math" panose="02040503050406030204" pitchFamily="18" charset="0"/>
                        </a:rPr>
                        <m:t> </m:t>
                      </m:r>
                      <m:r>
                        <a:rPr lang="en-US" altLang="zh-TW" sz="2000" b="0" i="1" smtClean="0">
                          <a:latin typeface="Cambria Math" panose="02040503050406030204" pitchFamily="18" charset="0"/>
                          <a:ea typeface="Cambria Math" panose="02040503050406030204" pitchFamily="18" charset="0"/>
                        </a:rPr>
                        <m:t>𝑎𝑙𝑙</m:t>
                      </m:r>
                      <m:r>
                        <a:rPr lang="en-US" altLang="zh-TW" sz="2000" b="0" i="1" smtClean="0">
                          <a:latin typeface="Cambria Math" panose="02040503050406030204" pitchFamily="18" charset="0"/>
                          <a:ea typeface="Cambria Math" panose="02040503050406030204" pitchFamily="18" charset="0"/>
                        </a:rPr>
                        <m:t> </m:t>
                      </m:r>
                      <m:r>
                        <a:rPr lang="en-US" altLang="zh-TW" sz="2000" b="0" i="1" smtClean="0">
                          <a:latin typeface="Cambria Math" panose="02040503050406030204" pitchFamily="18" charset="0"/>
                          <a:ea typeface="Cambria Math" panose="02040503050406030204" pitchFamily="18" charset="0"/>
                        </a:rPr>
                        <m:t>𝑥</m:t>
                      </m:r>
                      <m:r>
                        <a:rPr lang="en-US" altLang="zh-TW" sz="2000" b="0" i="1" smtClean="0">
                          <a:latin typeface="Cambria Math" panose="02040503050406030204" pitchFamily="18" charset="0"/>
                          <a:ea typeface="Cambria Math" panose="02040503050406030204" pitchFamily="18" charset="0"/>
                        </a:rPr>
                        <m:t>≥0, 0≤</m:t>
                      </m:r>
                      <m:r>
                        <a:rPr lang="en-US" altLang="zh-TW" sz="2000" i="1">
                          <a:latin typeface="Cambria Math" panose="02040503050406030204" pitchFamily="18" charset="0"/>
                          <a:ea typeface="Cambria Math" panose="02040503050406030204" pitchFamily="18" charset="0"/>
                        </a:rPr>
                        <m:t>𝜆</m:t>
                      </m:r>
                      <m:r>
                        <a:rPr lang="en-US" altLang="zh-TW" sz="2000" b="0" i="1" smtClean="0">
                          <a:latin typeface="Cambria Math" panose="02040503050406030204" pitchFamily="18" charset="0"/>
                          <a:ea typeface="Cambria Math" panose="02040503050406030204" pitchFamily="18" charset="0"/>
                        </a:rPr>
                        <m:t>≤1</m:t>
                      </m:r>
                      <m:r>
                        <a:rPr lang="en-US" altLang="zh-TW" sz="2000" b="0" i="1" smtClean="0">
                          <a:latin typeface="Cambria Math" panose="02040503050406030204" pitchFamily="18" charset="0"/>
                          <a:ea typeface="Cambria Math" panose="02040503050406030204" pitchFamily="18" charset="0"/>
                        </a:rPr>
                        <m:t> (8.5.3)</m:t>
                      </m:r>
                    </m:oMath>
                  </m:oMathPara>
                </a14:m>
                <a:endParaRPr lang="en-US" altLang="zh-TW" sz="2000">
                  <a:latin typeface="Cambria Math" panose="02040503050406030204" pitchFamily="18" charset="0"/>
                  <a:ea typeface="Cambria Math" panose="02040503050406030204" pitchFamily="18" charset="0"/>
                </a:endParaRPr>
              </a:p>
            </p:txBody>
          </p:sp>
        </mc:Choice>
        <mc:Fallback>
          <p:sp>
            <p:nvSpPr>
              <p:cNvPr id="3" name="內容版面配置區 2">
                <a:extLst>
                  <a:ext uri="{FF2B5EF4-FFF2-40B4-BE49-F238E27FC236}">
                    <a16:creationId xmlns:a16="http://schemas.microsoft.com/office/drawing/2014/main" id="{04FE89FC-45AF-48C5-8E31-1448084214DE}"/>
                  </a:ext>
                </a:extLst>
              </p:cNvPr>
              <p:cNvSpPr>
                <a:spLocks noGrp="1" noRot="1" noChangeAspect="1" noMove="1" noResize="1" noEditPoints="1" noAdjustHandles="1" noChangeArrowheads="1" noChangeShapeType="1" noTextEdit="1"/>
              </p:cNvSpPr>
              <p:nvPr>
                <p:ph idx="1"/>
              </p:nvPr>
            </p:nvSpPr>
            <p:spPr>
              <a:xfrm>
                <a:off x="838200" y="1582433"/>
                <a:ext cx="10515600" cy="4351338"/>
              </a:xfrm>
              <a:blipFill>
                <a:blip r:embed="rId3"/>
                <a:stretch>
                  <a:fillRect l="-928" t="-140"/>
                </a:stretch>
              </a:blipFill>
            </p:spPr>
            <p:txBody>
              <a:bodyPr/>
              <a:lstStyle/>
              <a:p>
                <a:r>
                  <a:rPr lang="zh-TW" altLang="en-US">
                    <a:noFill/>
                  </a:rPr>
                  <a:t> </a:t>
                </a:r>
              </a:p>
            </p:txBody>
          </p:sp>
        </mc:Fallback>
      </mc:AlternateContent>
      <p:pic>
        <p:nvPicPr>
          <p:cNvPr id="12" name="圖片 11">
            <a:extLst>
              <a:ext uri="{FF2B5EF4-FFF2-40B4-BE49-F238E27FC236}">
                <a16:creationId xmlns:a16="http://schemas.microsoft.com/office/drawing/2014/main" id="{FDB55704-67A4-44C7-BF0A-14D25971620B}"/>
              </a:ext>
            </a:extLst>
          </p:cNvPr>
          <p:cNvPicPr>
            <a:picLocks noChangeAspect="1"/>
          </p:cNvPicPr>
          <p:nvPr/>
        </p:nvPicPr>
        <p:blipFill>
          <a:blip r:embed="rId4"/>
          <a:stretch>
            <a:fillRect/>
          </a:stretch>
        </p:blipFill>
        <p:spPr>
          <a:xfrm>
            <a:off x="4078914" y="4384505"/>
            <a:ext cx="4034171" cy="2108370"/>
          </a:xfrm>
          <a:prstGeom prst="rect">
            <a:avLst/>
          </a:prstGeom>
        </p:spPr>
      </p:pic>
      <p:pic>
        <p:nvPicPr>
          <p:cNvPr id="5" name="圖片 4">
            <a:extLst>
              <a:ext uri="{FF2B5EF4-FFF2-40B4-BE49-F238E27FC236}">
                <a16:creationId xmlns:a16="http://schemas.microsoft.com/office/drawing/2014/main" id="{DD4EDE08-D857-45F7-8A48-595D88EC389D}"/>
              </a:ext>
            </a:extLst>
          </p:cNvPr>
          <p:cNvPicPr>
            <a:picLocks noChangeAspect="1"/>
          </p:cNvPicPr>
          <p:nvPr/>
        </p:nvPicPr>
        <p:blipFill>
          <a:blip r:embed="rId5"/>
          <a:stretch>
            <a:fillRect/>
          </a:stretch>
        </p:blipFill>
        <p:spPr>
          <a:xfrm>
            <a:off x="5941774" y="1582433"/>
            <a:ext cx="5958873" cy="1113072"/>
          </a:xfrm>
          <a:prstGeom prst="rect">
            <a:avLst/>
          </a:prstGeom>
        </p:spPr>
      </p:pic>
    </p:spTree>
    <p:extLst>
      <p:ext uri="{BB962C8B-B14F-4D97-AF65-F5344CB8AC3E}">
        <p14:creationId xmlns:p14="http://schemas.microsoft.com/office/powerpoint/2010/main" val="42450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07AF52-28FB-42DE-99BA-468F52E7965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4B9C644-6D53-4494-9ACC-D4229BE916CD}"/>
              </a:ext>
            </a:extLst>
          </p:cNvPr>
          <p:cNvSpPr>
            <a:spLocks noGrp="1"/>
          </p:cNvSpPr>
          <p:nvPr>
            <p:ph idx="1"/>
          </p:nvPr>
        </p:nvSpPr>
        <p:spPr/>
        <p:txBody>
          <a:bodyPr/>
          <a:lstStyle/>
          <a:p>
            <a:endParaRPr lang="zh-TW" altLang="en-US"/>
          </a:p>
        </p:txBody>
      </p:sp>
      <p:grpSp>
        <p:nvGrpSpPr>
          <p:cNvPr id="4" name="群組 3">
            <a:extLst>
              <a:ext uri="{FF2B5EF4-FFF2-40B4-BE49-F238E27FC236}">
                <a16:creationId xmlns:a16="http://schemas.microsoft.com/office/drawing/2014/main" id="{65FFAAF6-8F6E-4D75-8AA3-7F52E83BAD70}"/>
              </a:ext>
            </a:extLst>
          </p:cNvPr>
          <p:cNvGrpSpPr/>
          <p:nvPr/>
        </p:nvGrpSpPr>
        <p:grpSpPr>
          <a:xfrm>
            <a:off x="1803576" y="1184849"/>
            <a:ext cx="8584848" cy="4351338"/>
            <a:chOff x="2711296" y="3061715"/>
            <a:chExt cx="6769407" cy="3431160"/>
          </a:xfrm>
        </p:grpSpPr>
        <p:pic>
          <p:nvPicPr>
            <p:cNvPr id="5" name="圖片 4">
              <a:extLst>
                <a:ext uri="{FF2B5EF4-FFF2-40B4-BE49-F238E27FC236}">
                  <a16:creationId xmlns:a16="http://schemas.microsoft.com/office/drawing/2014/main" id="{964BA31C-52F9-456D-BF93-B949F66028D1}"/>
                </a:ext>
              </a:extLst>
            </p:cNvPr>
            <p:cNvPicPr>
              <a:picLocks noChangeAspect="1"/>
            </p:cNvPicPr>
            <p:nvPr/>
          </p:nvPicPr>
          <p:blipFill>
            <a:blip r:embed="rId3"/>
            <a:stretch>
              <a:fillRect/>
            </a:stretch>
          </p:blipFill>
          <p:spPr>
            <a:xfrm>
              <a:off x="2711296" y="3061715"/>
              <a:ext cx="6769407" cy="3431160"/>
            </a:xfrm>
            <a:prstGeom prst="rect">
              <a:avLst/>
            </a:prstGeom>
            <a:ln w="19050">
              <a:solidFill>
                <a:schemeClr val="tx1"/>
              </a:solidFill>
            </a:ln>
          </p:spPr>
        </p:pic>
        <p:cxnSp>
          <p:nvCxnSpPr>
            <p:cNvPr id="6" name="直線接點 5">
              <a:extLst>
                <a:ext uri="{FF2B5EF4-FFF2-40B4-BE49-F238E27FC236}">
                  <a16:creationId xmlns:a16="http://schemas.microsoft.com/office/drawing/2014/main" id="{46BF18F0-070C-4C71-8D54-14DB18895B0E}"/>
                </a:ext>
              </a:extLst>
            </p:cNvPr>
            <p:cNvCxnSpPr/>
            <p:nvPr/>
          </p:nvCxnSpPr>
          <p:spPr>
            <a:xfrm>
              <a:off x="2791838" y="4533089"/>
              <a:ext cx="17996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a:extLst>
                <a:ext uri="{FF2B5EF4-FFF2-40B4-BE49-F238E27FC236}">
                  <a16:creationId xmlns:a16="http://schemas.microsoft.com/office/drawing/2014/main" id="{AA301DBE-F279-4B0A-B162-913F9F50AC53}"/>
                </a:ext>
              </a:extLst>
            </p:cNvPr>
            <p:cNvCxnSpPr>
              <a:cxnSpLocks/>
            </p:cNvCxnSpPr>
            <p:nvPr/>
          </p:nvCxnSpPr>
          <p:spPr>
            <a:xfrm>
              <a:off x="3064213" y="5000017"/>
              <a:ext cx="15272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7623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2FD8FD2E-D996-45FC-9688-B288256421BC}"/>
              </a:ext>
            </a:extLst>
          </p:cNvPr>
          <p:cNvPicPr>
            <a:picLocks noChangeAspect="1"/>
          </p:cNvPicPr>
          <p:nvPr/>
        </p:nvPicPr>
        <p:blipFill>
          <a:blip r:embed="rId3"/>
          <a:stretch>
            <a:fillRect/>
          </a:stretch>
        </p:blipFill>
        <p:spPr>
          <a:xfrm>
            <a:off x="5321030" y="862769"/>
            <a:ext cx="6698048" cy="5132462"/>
          </a:xfrm>
          <a:prstGeom prst="rect">
            <a:avLst/>
          </a:prstGeom>
          <a:ln w="19050">
            <a:solidFill>
              <a:schemeClr val="tx1"/>
            </a:solidFill>
          </a:ln>
        </p:spPr>
      </p:pic>
      <mc:AlternateContent xmlns:mc="http://schemas.openxmlformats.org/markup-compatibility/2006">
        <mc:Choice xmlns:a14="http://schemas.microsoft.com/office/drawing/2010/main" Requires="a14">
          <p:sp>
            <p:nvSpPr>
              <p:cNvPr id="9" name="文字方塊 8">
                <a:extLst>
                  <a:ext uri="{FF2B5EF4-FFF2-40B4-BE49-F238E27FC236}">
                    <a16:creationId xmlns:a16="http://schemas.microsoft.com/office/drawing/2014/main" id="{62FDAE29-0412-4EEE-AE4A-0F0836B1ED20}"/>
                  </a:ext>
                </a:extLst>
              </p:cNvPr>
              <p:cNvSpPr txBox="1"/>
              <p:nvPr/>
            </p:nvSpPr>
            <p:spPr>
              <a:xfrm>
                <a:off x="0" y="2551837"/>
                <a:ext cx="5392132" cy="1754326"/>
              </a:xfrm>
              <a:prstGeom prst="rect">
                <a:avLst/>
              </a:prstGeom>
              <a:noFill/>
            </p:spPr>
            <p:txBody>
              <a:bodyPr wrap="square">
                <a:spAutoFit/>
              </a:bodyPr>
              <a:lstStyle/>
              <a:p>
                <a:pPr marL="0" indent="0">
                  <a:lnSpc>
                    <a:spcPct val="150000"/>
                  </a:lnSpc>
                  <a:buNone/>
                </a:pPr>
                <a:r>
                  <a:rPr lang="en-US" altLang="zh-TW" sz="2000" b="1"/>
                  <a:t>Conditional Jenson’s inequality</a:t>
                </a:r>
                <a:endParaRPr lang="en-US" altLang="zh-TW" sz="2000" b="1" i="1">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altLang="zh-TW" sz="1600" b="0" i="1" smtClean="0">
                          <a:latin typeface="Cambria Math" panose="02040503050406030204" pitchFamily="18" charset="0"/>
                        </a:rPr>
                        <m:t>𝐼𝑓</m:t>
                      </m:r>
                      <m:r>
                        <a:rPr lang="en-US" altLang="zh-TW" sz="1600" b="0" i="1" smtClean="0">
                          <a:latin typeface="Cambria Math" panose="02040503050406030204" pitchFamily="18" charset="0"/>
                        </a:rPr>
                        <m:t> </m:t>
                      </m:r>
                      <m:r>
                        <a:rPr lang="zh-TW" altLang="en-US" sz="1600" i="1" smtClean="0">
                          <a:latin typeface="Cambria Math" panose="02040503050406030204" pitchFamily="18" charset="0"/>
                        </a:rPr>
                        <m:t>𝜑</m:t>
                      </m:r>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𝑥</m:t>
                          </m:r>
                        </m:e>
                      </m:d>
                      <m:r>
                        <a:rPr lang="en-US" altLang="zh-TW" sz="1600" b="0" i="1" smtClean="0">
                          <a:latin typeface="Cambria Math" panose="02040503050406030204" pitchFamily="18" charset="0"/>
                        </a:rPr>
                        <m:t>𝑖𝑠</m:t>
                      </m:r>
                      <m:r>
                        <a:rPr lang="en-US" altLang="zh-TW" sz="1600" b="0" i="1" smtClean="0">
                          <a:latin typeface="Cambria Math" panose="02040503050406030204" pitchFamily="18" charset="0"/>
                        </a:rPr>
                        <m:t> </m:t>
                      </m:r>
                      <m:r>
                        <a:rPr lang="en-US" altLang="zh-TW" sz="1600" b="0" i="1" smtClean="0">
                          <a:latin typeface="Cambria Math" panose="02040503050406030204" pitchFamily="18" charset="0"/>
                        </a:rPr>
                        <m:t>𝑎</m:t>
                      </m:r>
                      <m:r>
                        <a:rPr lang="en-US" altLang="zh-TW" sz="1600" b="0" i="1" smtClean="0">
                          <a:latin typeface="Cambria Math" panose="02040503050406030204" pitchFamily="18" charset="0"/>
                        </a:rPr>
                        <m:t> </m:t>
                      </m:r>
                      <m:r>
                        <a:rPr lang="en-US" altLang="zh-TW" sz="1600" b="0" i="1" smtClean="0">
                          <a:latin typeface="Cambria Math" panose="02040503050406030204" pitchFamily="18" charset="0"/>
                        </a:rPr>
                        <m:t>𝑐𝑜𝑛𝑣𝑒𝑥</m:t>
                      </m:r>
                      <m:r>
                        <a:rPr lang="en-US" altLang="zh-TW" sz="1600" b="0" i="1" smtClean="0">
                          <a:latin typeface="Cambria Math" panose="02040503050406030204" pitchFamily="18" charset="0"/>
                        </a:rPr>
                        <m:t> </m:t>
                      </m:r>
                      <m:r>
                        <a:rPr lang="en-US" altLang="zh-TW" sz="1600" b="0" i="1" smtClean="0">
                          <a:latin typeface="Cambria Math" panose="02040503050406030204" pitchFamily="18" charset="0"/>
                        </a:rPr>
                        <m:t>𝑓𝑢𝑛𝑐𝑡𝑖𝑜𝑛</m:t>
                      </m:r>
                      <m:r>
                        <a:rPr lang="en-US" altLang="zh-TW" sz="1600" b="0" i="1" smtClean="0">
                          <a:latin typeface="Cambria Math" panose="02040503050406030204" pitchFamily="18" charset="0"/>
                        </a:rPr>
                        <m:t>, </m:t>
                      </m:r>
                      <m:r>
                        <a:rPr lang="en-US" altLang="zh-TW" sz="1600" b="0" i="1" smtClean="0">
                          <a:latin typeface="Cambria Math" panose="02040503050406030204" pitchFamily="18" charset="0"/>
                        </a:rPr>
                        <m:t>𝑡h𝑒𝑛</m:t>
                      </m:r>
                      <m:r>
                        <a:rPr lang="en-US" altLang="zh-TW" sz="1600" b="0" i="1" smtClean="0">
                          <a:latin typeface="Cambria Math" panose="02040503050406030204" pitchFamily="18" charset="0"/>
                        </a:rPr>
                        <m:t> </m:t>
                      </m:r>
                      <m:r>
                        <a:rPr lang="en-US" altLang="zh-TW" sz="1600" b="0" i="1" smtClean="0">
                          <a:latin typeface="Cambria Math" panose="02040503050406030204" pitchFamily="18" charset="0"/>
                        </a:rPr>
                        <m:t>𝐸</m:t>
                      </m:r>
                      <m:d>
                        <m:dPr>
                          <m:begChr m:val="["/>
                          <m:endChr m:val="]"/>
                          <m:ctrlPr>
                            <a:rPr lang="en-US" altLang="zh-TW" sz="1600" b="0" i="1" smtClean="0">
                              <a:latin typeface="Cambria Math" panose="02040503050406030204" pitchFamily="18" charset="0"/>
                            </a:rPr>
                          </m:ctrlPr>
                        </m:dPr>
                        <m:e>
                          <m:r>
                            <a:rPr lang="zh-TW" altLang="en-US" sz="1600" i="1" smtClean="0">
                              <a:latin typeface="Cambria Math" panose="02040503050406030204" pitchFamily="18" charset="0"/>
                            </a:rPr>
                            <m:t>𝜑</m:t>
                          </m:r>
                          <m:d>
                            <m:dPr>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𝑋</m:t>
                              </m:r>
                            </m:e>
                          </m:d>
                        </m:e>
                        <m:e>
                          <m:r>
                            <a:rPr lang="en-US" altLang="zh-TW" sz="1600" b="0" i="1" smtClean="0">
                              <a:latin typeface="Cambria Math" panose="02040503050406030204" pitchFamily="18" charset="0"/>
                            </a:rPr>
                            <m:t>𝑌</m:t>
                          </m:r>
                        </m:e>
                      </m:d>
                      <m:r>
                        <a:rPr lang="en-US" altLang="zh-TW" sz="1600" b="0" i="1" smtClean="0">
                          <a:latin typeface="Cambria Math" panose="02040503050406030204" pitchFamily="18" charset="0"/>
                        </a:rPr>
                        <m:t>≥</m:t>
                      </m:r>
                      <m:r>
                        <a:rPr lang="zh-TW" altLang="en-US" sz="1600" i="1" smtClean="0">
                          <a:latin typeface="Cambria Math" panose="02040503050406030204" pitchFamily="18" charset="0"/>
                        </a:rPr>
                        <m:t>𝜑</m:t>
                      </m:r>
                      <m:r>
                        <a:rPr lang="en-US" altLang="zh-TW" sz="1600" b="0" i="1" smtClean="0">
                          <a:latin typeface="Cambria Math" panose="02040503050406030204" pitchFamily="18" charset="0"/>
                        </a:rPr>
                        <m:t>(</m:t>
                      </m:r>
                      <m:r>
                        <a:rPr lang="en-US" altLang="zh-TW" sz="1600" b="0" i="1" smtClean="0">
                          <a:latin typeface="Cambria Math" panose="02040503050406030204" pitchFamily="18" charset="0"/>
                        </a:rPr>
                        <m:t>𝐸</m:t>
                      </m:r>
                      <m:d>
                        <m:dPr>
                          <m:begChr m:val="["/>
                          <m:endChr m:val="]"/>
                          <m:ctrlPr>
                            <a:rPr lang="en-US" altLang="zh-TW" sz="1600" b="0" i="1" smtClean="0">
                              <a:latin typeface="Cambria Math" panose="02040503050406030204" pitchFamily="18" charset="0"/>
                            </a:rPr>
                          </m:ctrlPr>
                        </m:dPr>
                        <m:e>
                          <m:r>
                            <a:rPr lang="en-US" altLang="zh-TW" sz="1600" b="0" i="1" smtClean="0">
                              <a:latin typeface="Cambria Math" panose="02040503050406030204" pitchFamily="18" charset="0"/>
                            </a:rPr>
                            <m:t>𝑋</m:t>
                          </m:r>
                        </m:e>
                        <m:e>
                          <m:r>
                            <a:rPr lang="en-US" altLang="zh-TW" sz="1600" b="0" i="1" smtClean="0">
                              <a:latin typeface="Cambria Math" panose="02040503050406030204" pitchFamily="18" charset="0"/>
                            </a:rPr>
                            <m:t>𝑌</m:t>
                          </m:r>
                        </m:e>
                      </m:d>
                      <m:r>
                        <a:rPr lang="en-US" altLang="zh-TW" sz="1600" b="0" i="1" smtClean="0">
                          <a:latin typeface="Cambria Math" panose="02040503050406030204" pitchFamily="18" charset="0"/>
                        </a:rPr>
                        <m:t>)</m:t>
                      </m:r>
                    </m:oMath>
                  </m:oMathPara>
                </a14:m>
                <a:endParaRPr lang="en-US" altLang="zh-TW" sz="1600" b="1">
                  <a:latin typeface="Cambria Math" panose="02040503050406030204" pitchFamily="18" charset="0"/>
                  <a:ea typeface="Cambria Math" panose="02040503050406030204" pitchFamily="18" charset="0"/>
                </a:endParaRPr>
              </a:p>
              <a:p>
                <a:pPr marL="0" indent="0">
                  <a:lnSpc>
                    <a:spcPct val="150000"/>
                  </a:lnSpc>
                  <a:buNone/>
                </a:pPr>
                <a:r>
                  <a:rPr lang="en-US" altLang="zh-TW" sz="2000" b="1">
                    <a:latin typeface="Cambria Math" panose="02040503050406030204" pitchFamily="18" charset="0"/>
                    <a:ea typeface="Cambria Math" panose="02040503050406030204" pitchFamily="18" charset="0"/>
                  </a:rPr>
                  <a:t>Review of martingale (Def 2.3.5):</a:t>
                </a:r>
                <a:endParaRPr lang="en-US" altLang="zh-TW" sz="2000">
                  <a:latin typeface="Cambria Math" panose="02040503050406030204" pitchFamily="18" charset="0"/>
                  <a:ea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r>
                        <a:rPr lang="en-US" altLang="zh-TW" sz="1600" i="1" smtClean="0">
                          <a:latin typeface="Cambria Math" panose="02040503050406030204" pitchFamily="18" charset="0"/>
                          <a:ea typeface="Cambria Math" panose="02040503050406030204" pitchFamily="18" charset="0"/>
                        </a:rPr>
                        <m:t>	</m:t>
                      </m:r>
                      <m:r>
                        <a:rPr lang="en-US" altLang="zh-TW" sz="1600" i="1" smtClean="0">
                          <a:latin typeface="Cambria Math" panose="02040503050406030204" pitchFamily="18" charset="0"/>
                          <a:ea typeface="Cambria Math" panose="02040503050406030204" pitchFamily="18" charset="0"/>
                        </a:rPr>
                        <m:t>𝐸</m:t>
                      </m:r>
                      <m:d>
                        <m:dPr>
                          <m:begChr m:val="["/>
                          <m:endChr m:val="]"/>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𝑀</m:t>
                          </m:r>
                          <m:d>
                            <m:dPr>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𝑡</m:t>
                              </m:r>
                            </m:e>
                          </m:d>
                        </m:e>
                        <m:e>
                          <m:r>
                            <a:rPr lang="en-US" altLang="zh-TW" sz="1600" b="0" i="1" smtClean="0">
                              <a:latin typeface="Cambria Math" panose="02040503050406030204" pitchFamily="18" charset="0"/>
                              <a:ea typeface="Cambria Math" panose="02040503050406030204" pitchFamily="18" charset="0"/>
                            </a:rPr>
                            <m:t>𝐹</m:t>
                          </m:r>
                          <m:d>
                            <m:dPr>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𝑠</m:t>
                              </m:r>
                            </m:e>
                          </m:d>
                        </m:e>
                      </m:d>
                      <m:r>
                        <a:rPr lang="en-US" altLang="zh-TW" sz="1600" b="0" i="1" smtClean="0">
                          <a:latin typeface="Cambria Math" panose="02040503050406030204" pitchFamily="18" charset="0"/>
                          <a:ea typeface="Cambria Math" panose="02040503050406030204" pitchFamily="18" charset="0"/>
                        </a:rPr>
                        <m:t>=</m:t>
                      </m:r>
                      <m:r>
                        <a:rPr lang="en-US" altLang="zh-TW" sz="1600" i="1" smtClean="0">
                          <a:latin typeface="Cambria Math" panose="02040503050406030204" pitchFamily="18" charset="0"/>
                          <a:ea typeface="Cambria Math" panose="02040503050406030204" pitchFamily="18" charset="0"/>
                        </a:rPr>
                        <m:t>𝑀</m:t>
                      </m:r>
                      <m:d>
                        <m:dPr>
                          <m:ctrlPr>
                            <a:rPr lang="en-US" altLang="zh-TW" sz="1600" b="0" i="1" smtClean="0">
                              <a:latin typeface="Cambria Math" panose="02040503050406030204" pitchFamily="18" charset="0"/>
                              <a:ea typeface="Cambria Math" panose="02040503050406030204" pitchFamily="18" charset="0"/>
                            </a:rPr>
                          </m:ctrlPr>
                        </m:dPr>
                        <m:e>
                          <m:r>
                            <a:rPr lang="en-US" altLang="zh-TW" sz="1600" b="0" i="1" smtClean="0">
                              <a:latin typeface="Cambria Math" panose="02040503050406030204" pitchFamily="18" charset="0"/>
                              <a:ea typeface="Cambria Math" panose="02040503050406030204" pitchFamily="18" charset="0"/>
                            </a:rPr>
                            <m:t>𝑠</m:t>
                          </m:r>
                        </m:e>
                      </m:d>
                      <m:r>
                        <a:rPr lang="en-US" altLang="zh-TW" sz="1600" b="0" i="1" smtClean="0">
                          <a:latin typeface="Cambria Math" panose="02040503050406030204" pitchFamily="18" charset="0"/>
                          <a:ea typeface="Cambria Math" panose="02040503050406030204" pitchFamily="18" charset="0"/>
                        </a:rPr>
                        <m:t>  </m:t>
                      </m:r>
                      <m:r>
                        <a:rPr lang="en-US" altLang="zh-TW" sz="1600" b="0" i="1" smtClean="0">
                          <a:latin typeface="Cambria Math" panose="02040503050406030204" pitchFamily="18" charset="0"/>
                          <a:ea typeface="Cambria Math" panose="02040503050406030204" pitchFamily="18" charset="0"/>
                        </a:rPr>
                        <m:t>𝑓𝑜𝑟</m:t>
                      </m:r>
                      <m:r>
                        <a:rPr lang="en-US" altLang="zh-TW" sz="1600" b="0" i="1" smtClean="0">
                          <a:latin typeface="Cambria Math" panose="02040503050406030204" pitchFamily="18" charset="0"/>
                          <a:ea typeface="Cambria Math" panose="02040503050406030204" pitchFamily="18" charset="0"/>
                        </a:rPr>
                        <m:t> </m:t>
                      </m:r>
                      <m:r>
                        <a:rPr lang="en-US" altLang="zh-TW" sz="1600" b="0" i="1" smtClean="0">
                          <a:latin typeface="Cambria Math" panose="02040503050406030204" pitchFamily="18" charset="0"/>
                          <a:ea typeface="Cambria Math" panose="02040503050406030204" pitchFamily="18" charset="0"/>
                        </a:rPr>
                        <m:t>𝑎𝑙𝑙</m:t>
                      </m:r>
                      <m:r>
                        <a:rPr lang="en-US" altLang="zh-TW" sz="1600" b="0" i="1" smtClean="0">
                          <a:latin typeface="Cambria Math" panose="02040503050406030204" pitchFamily="18" charset="0"/>
                          <a:ea typeface="Cambria Math" panose="02040503050406030204" pitchFamily="18" charset="0"/>
                        </a:rPr>
                        <m:t> 0≤</m:t>
                      </m:r>
                      <m:r>
                        <a:rPr lang="en-US" altLang="zh-TW" sz="1600" b="0" i="1" smtClean="0">
                          <a:latin typeface="Cambria Math" panose="02040503050406030204" pitchFamily="18" charset="0"/>
                          <a:ea typeface="Cambria Math" panose="02040503050406030204" pitchFamily="18" charset="0"/>
                        </a:rPr>
                        <m:t>𝑠</m:t>
                      </m:r>
                      <m: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𝑡</m:t>
                      </m:r>
                      <m:r>
                        <a:rPr lang="en-US" altLang="zh-TW" sz="1600" b="0" i="1" smtClean="0">
                          <a:latin typeface="Cambria Math" panose="02040503050406030204" pitchFamily="18" charset="0"/>
                          <a:ea typeface="Cambria Math" panose="02040503050406030204" pitchFamily="18" charset="0"/>
                        </a:rPr>
                        <m:t>≤</m:t>
                      </m:r>
                      <m:r>
                        <a:rPr lang="en-US" altLang="zh-TW" sz="1600" b="0" i="1" smtClean="0">
                          <a:latin typeface="Cambria Math" panose="02040503050406030204" pitchFamily="18" charset="0"/>
                          <a:ea typeface="Cambria Math" panose="02040503050406030204" pitchFamily="18" charset="0"/>
                        </a:rPr>
                        <m:t>𝑇</m:t>
                      </m:r>
                    </m:oMath>
                  </m:oMathPara>
                </a14:m>
                <a:endParaRPr lang="en-US" altLang="zh-TW" sz="1600">
                  <a:latin typeface="Cambria Math" panose="02040503050406030204" pitchFamily="18" charset="0"/>
                  <a:ea typeface="Cambria Math" panose="02040503050406030204" pitchFamily="18" charset="0"/>
                </a:endParaRPr>
              </a:p>
            </p:txBody>
          </p:sp>
        </mc:Choice>
        <mc:Fallback>
          <p:sp>
            <p:nvSpPr>
              <p:cNvPr id="9" name="文字方塊 8">
                <a:extLst>
                  <a:ext uri="{FF2B5EF4-FFF2-40B4-BE49-F238E27FC236}">
                    <a16:creationId xmlns:a16="http://schemas.microsoft.com/office/drawing/2014/main" id="{62FDAE29-0412-4EEE-AE4A-0F0836B1ED20}"/>
                  </a:ext>
                </a:extLst>
              </p:cNvPr>
              <p:cNvSpPr txBox="1">
                <a:spLocks noRot="1" noChangeAspect="1" noMove="1" noResize="1" noEditPoints="1" noAdjustHandles="1" noChangeArrowheads="1" noChangeShapeType="1" noTextEdit="1"/>
              </p:cNvSpPr>
              <p:nvPr/>
            </p:nvSpPr>
            <p:spPr>
              <a:xfrm>
                <a:off x="0" y="2551837"/>
                <a:ext cx="5392132" cy="1754326"/>
              </a:xfrm>
              <a:prstGeom prst="rect">
                <a:avLst/>
              </a:prstGeom>
              <a:blipFill>
                <a:blip r:embed="rId4"/>
                <a:stretch>
                  <a:fillRect l="-1130"/>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F2E6A012-63D8-44DA-9524-4F362F2431AA}"/>
              </a:ext>
            </a:extLst>
          </p:cNvPr>
          <p:cNvPicPr>
            <a:picLocks noChangeAspect="1"/>
          </p:cNvPicPr>
          <p:nvPr/>
        </p:nvPicPr>
        <p:blipFill>
          <a:blip r:embed="rId5"/>
          <a:stretch>
            <a:fillRect/>
          </a:stretch>
        </p:blipFill>
        <p:spPr>
          <a:xfrm>
            <a:off x="1352145" y="1091760"/>
            <a:ext cx="4231532" cy="410362"/>
          </a:xfrm>
          <a:prstGeom prst="rect">
            <a:avLst/>
          </a:prstGeom>
        </p:spPr>
      </p:pic>
    </p:spTree>
    <p:extLst>
      <p:ext uri="{BB962C8B-B14F-4D97-AF65-F5344CB8AC3E}">
        <p14:creationId xmlns:p14="http://schemas.microsoft.com/office/powerpoint/2010/main" val="211896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ACCFB1-8F15-4A7D-9D1C-5BEC7DDF87E9}"/>
              </a:ext>
            </a:extLst>
          </p:cNvPr>
          <p:cNvSpPr>
            <a:spLocks noGrp="1"/>
          </p:cNvSpPr>
          <p:nvPr>
            <p:ph type="title"/>
          </p:nvPr>
        </p:nvSpPr>
        <p:spPr>
          <a:xfrm>
            <a:off x="119975" y="365125"/>
            <a:ext cx="10515600" cy="1325563"/>
          </a:xfrm>
        </p:spPr>
        <p:txBody>
          <a:bodyPr/>
          <a:lstStyle/>
          <a:p>
            <a:r>
              <a:rPr lang="en-US" altLang="zh-TW"/>
              <a:t>Theorem 8.5.2.</a:t>
            </a:r>
            <a:endParaRPr lang="zh-TW" altLang="en-US"/>
          </a:p>
        </p:txBody>
      </p:sp>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9FACDFD2-7F38-4E04-8ADF-FBADC06526AB}"/>
                  </a:ext>
                </a:extLst>
              </p:cNvPr>
              <p:cNvSpPr txBox="1"/>
              <p:nvPr/>
            </p:nvSpPr>
            <p:spPr>
              <a:xfrm>
                <a:off x="469358" y="2706110"/>
                <a:ext cx="11602667" cy="1445780"/>
              </a:xfrm>
              <a:prstGeom prst="rect">
                <a:avLst/>
              </a:prstGeom>
              <a:noFill/>
            </p:spPr>
            <p:txBody>
              <a:bodyPr wrap="square">
                <a:spAutoFit/>
              </a:bodyPr>
              <a:lstStyle/>
              <a:p>
                <a:pPr marL="0" indent="0">
                  <a:lnSpc>
                    <a:spcPct val="150000"/>
                  </a:lnSpc>
                  <a:buNone/>
                </a:pPr>
                <a14:m>
                  <m:oMathPara xmlns:m="http://schemas.openxmlformats.org/officeDocument/2006/math">
                    <m:oMathParaPr>
                      <m:jc m:val="centerGroup"/>
                    </m:oMathParaPr>
                    <m:oMath xmlns:m="http://schemas.openxmlformats.org/officeDocument/2006/math">
                      <m:r>
                        <a:rPr lang="en-US" altLang="zh-TW" b="0" i="1" smtClean="0">
                          <a:latin typeface="Cambria Math" panose="02040503050406030204" pitchFamily="18" charset="0"/>
                        </a:rPr>
                        <m:t>𝐿𝑒𝑡</m:t>
                      </m:r>
                      <m:r>
                        <a:rPr lang="en-US" altLang="zh-TW" b="0" i="1" smtClean="0">
                          <a:latin typeface="Cambria Math" panose="02040503050406030204" pitchFamily="18" charset="0"/>
                        </a:rPr>
                        <m:t> </m:t>
                      </m:r>
                      <m:r>
                        <a:rPr lang="en-US" altLang="zh-TW" b="0" i="1" smtClean="0">
                          <a:latin typeface="Cambria Math" panose="02040503050406030204" pitchFamily="18" charset="0"/>
                        </a:rPr>
                        <m:t>h</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𝑥</m:t>
                          </m:r>
                        </m:e>
                      </m:d>
                      <m:r>
                        <a:rPr lang="en-US" altLang="zh-TW" b="0" i="1" smtClean="0">
                          <a:latin typeface="Cambria Math" panose="02040503050406030204" pitchFamily="18" charset="0"/>
                        </a:rPr>
                        <m:t>𝑏𝑒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𝑎</m:t>
                      </m:r>
                      <m:r>
                        <a:rPr lang="en-US" altLang="zh-TW" b="0" i="1" smtClean="0">
                          <a:latin typeface="Cambria Math" panose="02040503050406030204" pitchFamily="18" charset="0"/>
                        </a:rPr>
                        <m:t> </m:t>
                      </m:r>
                      <m:r>
                        <a:rPr lang="en-US" altLang="zh-TW" b="0" i="1" smtClean="0">
                          <a:latin typeface="Cambria Math" panose="02040503050406030204" pitchFamily="18" charset="0"/>
                        </a:rPr>
                        <m:t>𝑛𝑜𝑛𝑛𝑒𝑔𝑎𝑡𝑖𝑣𝑒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𝑐𝑜𝑛𝑣𝑒𝑥</m:t>
                      </m:r>
                      <m:r>
                        <a:rPr lang="en-US" altLang="zh-TW" b="0" i="1" smtClean="0">
                          <a:latin typeface="Cambria Math" panose="02040503050406030204" pitchFamily="18" charset="0"/>
                        </a:rPr>
                        <m:t> </m:t>
                      </m:r>
                      <m:r>
                        <a:rPr lang="en-US" altLang="zh-TW" b="0" i="1" smtClean="0">
                          <a:latin typeface="Cambria Math" panose="02040503050406030204" pitchFamily="18" charset="0"/>
                        </a:rPr>
                        <m:t>𝑓𝑢𝑛𝑐𝑡𝑖𝑜𝑛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r>
                        <a:rPr lang="en-US" altLang="zh-TW" b="0" i="1" smtClean="0">
                          <a:latin typeface="Cambria Math" panose="02040503050406030204" pitchFamily="18" charset="0"/>
                        </a:rPr>
                        <m:t>𝑥</m:t>
                      </m:r>
                      <m:r>
                        <a:rPr lang="en-US" altLang="zh-TW" b="0" i="1" smtClean="0">
                          <a:latin typeface="Cambria Math" panose="02040503050406030204" pitchFamily="18" charset="0"/>
                        </a:rPr>
                        <m:t>≥0 </m:t>
                      </m:r>
                      <m:r>
                        <a:rPr lang="en-US" altLang="zh-TW" b="0" i="1" smtClean="0">
                          <a:latin typeface="Cambria Math" panose="02040503050406030204" pitchFamily="18" charset="0"/>
                        </a:rPr>
                        <m:t>𝑠𝑎𝑡𝑖𝑠𝑓𝑦𝑖𝑛𝑔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h</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0</m:t>
                          </m:r>
                        </m:e>
                      </m:d>
                      <m:r>
                        <a:rPr lang="en-US" altLang="zh-TW" b="0" i="1" smtClean="0">
                          <a:latin typeface="Cambria Math" panose="02040503050406030204" pitchFamily="18" charset="0"/>
                        </a:rPr>
                        <m:t>=0. </m:t>
                      </m:r>
                    </m:oMath>
                    <m:oMath xmlns:m="http://schemas.openxmlformats.org/officeDocument/2006/math">
                      <m:r>
                        <a:rPr lang="en-US" altLang="zh-TW" b="0" i="1" smtClean="0">
                          <a:latin typeface="Cambria Math" panose="02040503050406030204" pitchFamily="18" charset="0"/>
                        </a:rPr>
                        <m:t>𝑇h𝑒𝑛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𝑝𝑟𝑖𝑐𝑒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𝐴𝑚𝑒𝑟𝑖𝑐𝑎𝑛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𝑑𝑒𝑟𝑖𝑣𝑎𝑡𝑖𝑣𝑒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𝑠𝑒𝑐𝑢𝑟𝑖𝑡𝑦</m:t>
                      </m:r>
                      <m:r>
                        <a:rPr lang="en-US" altLang="zh-TW" b="0" i="1" smtClean="0">
                          <a:latin typeface="Cambria Math" panose="02040503050406030204" pitchFamily="18" charset="0"/>
                        </a:rPr>
                        <m:t> </m:t>
                      </m:r>
                      <m:r>
                        <a:rPr lang="en-US" altLang="zh-TW" b="0" i="1" smtClean="0">
                          <a:latin typeface="Cambria Math" panose="02040503050406030204" pitchFamily="18" charset="0"/>
                        </a:rPr>
                        <m:t>𝑒𝑥𝑝𝑖𝑟𝑖𝑛𝑔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𝑡𝑖𝑚𝑒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𝑎𝑛𝑑</m:t>
                      </m:r>
                      <m:r>
                        <a:rPr lang="en-US" altLang="zh-TW" b="0" i="1" smtClean="0">
                          <a:latin typeface="Cambria Math" panose="02040503050406030204" pitchFamily="18" charset="0"/>
                        </a:rPr>
                        <m:t> </m:t>
                      </m:r>
                      <m:r>
                        <a:rPr lang="en-US" altLang="zh-TW" b="0" i="1" smtClean="0">
                          <a:latin typeface="Cambria Math" panose="02040503050406030204" pitchFamily="18" charset="0"/>
                        </a:rPr>
                        <m:t>h𝑎𝑣𝑖𝑛𝑔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𝑖𝑛𝑡𝑟𝑖𝑛𝑠𝑖𝑐</m:t>
                      </m:r>
                      <m:r>
                        <a:rPr lang="en-US" altLang="zh-TW" b="0" i="1" smtClean="0">
                          <a:latin typeface="Cambria Math" panose="02040503050406030204" pitchFamily="18" charset="0"/>
                        </a:rPr>
                        <m:t> </m:t>
                      </m:r>
                      <m:r>
                        <a:rPr lang="en-US" altLang="zh-TW" b="0" i="1" smtClean="0">
                          <a:latin typeface="Cambria Math" panose="02040503050406030204" pitchFamily="18" charset="0"/>
                        </a:rPr>
                        <m:t>𝑣𝑎𝑙𝑢𝑒</m:t>
                      </m:r>
                      <m:r>
                        <a:rPr lang="en-US" altLang="zh-TW" b="0" i="1" smtClean="0">
                          <a:latin typeface="Cambria Math" panose="02040503050406030204" pitchFamily="18" charset="0"/>
                        </a:rPr>
                        <m:t> </m:t>
                      </m:r>
                      <m:r>
                        <a:rPr lang="en-US" altLang="zh-TW" b="0" i="1" smtClean="0">
                          <a:latin typeface="Cambria Math" panose="02040503050406030204" pitchFamily="18" charset="0"/>
                        </a:rPr>
                        <m:t>h</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𝑡</m:t>
                              </m:r>
                            </m:e>
                          </m:d>
                        </m:e>
                      </m:d>
                      <m:r>
                        <a:rPr lang="en-US" altLang="zh-TW" b="0" i="1" smtClean="0">
                          <a:latin typeface="Cambria Math" panose="02040503050406030204" pitchFamily="18" charset="0"/>
                        </a:rPr>
                        <m:t>, 0≤</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𝑇</m:t>
                      </m:r>
                      <m:r>
                        <a:rPr lang="en-US" altLang="zh-TW" b="0" i="1" smtClean="0">
                          <a:latin typeface="Cambria Math" panose="02040503050406030204" pitchFamily="18" charset="0"/>
                        </a:rPr>
                        <m:t>, </m:t>
                      </m:r>
                      <m:r>
                        <a:rPr lang="en-US" altLang="zh-TW" b="0" i="1" smtClean="0">
                          <a:latin typeface="Cambria Math" panose="02040503050406030204" pitchFamily="18" charset="0"/>
                        </a:rPr>
                        <m:t>𝑖𝑠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𝑠𝑎𝑚𝑒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𝑝𝑟𝑖𝑐𝑒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𝐸𝑢𝑟𝑜𝑝𝑒𝑎𝑛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𝑑𝑒𝑟𝑖𝑣𝑎𝑡𝑖𝑣𝑒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𝑠𝑒𝑐𝑢𝑟𝑖𝑡𝑦</m:t>
                      </m:r>
                      <m:r>
                        <a:rPr lang="en-US" altLang="zh-TW" b="0" i="1" smtClean="0">
                          <a:latin typeface="Cambria Math" panose="02040503050406030204" pitchFamily="18" charset="0"/>
                        </a:rPr>
                        <m:t> </m:t>
                      </m:r>
                      <m:r>
                        <a:rPr lang="en-US" altLang="zh-TW" b="0" i="1" smtClean="0">
                          <a:latin typeface="Cambria Math" panose="02040503050406030204" pitchFamily="18" charset="0"/>
                        </a:rPr>
                        <m:t>𝑝𝑎𝑦𝑖𝑛𝑔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h</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𝑆</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𝑇</m:t>
                              </m:r>
                            </m:e>
                          </m:d>
                        </m:e>
                      </m:d>
                      <m:r>
                        <a:rPr lang="en-US" altLang="zh-TW" b="0" i="1" smtClean="0">
                          <a:latin typeface="Cambria Math" panose="02040503050406030204" pitchFamily="18" charset="0"/>
                        </a:rPr>
                        <m:t> </m:t>
                      </m:r>
                      <m:r>
                        <a:rPr lang="en-US" altLang="zh-TW" b="0" i="1" smtClean="0">
                          <a:latin typeface="Cambria Math" panose="02040503050406030204" pitchFamily="18" charset="0"/>
                        </a:rPr>
                        <m:t>𝑎𝑡</m:t>
                      </m:r>
                      <m:r>
                        <a:rPr lang="en-US" altLang="zh-TW" b="0" i="1" smtClean="0">
                          <a:latin typeface="Cambria Math" panose="02040503050406030204" pitchFamily="18" charset="0"/>
                        </a:rPr>
                        <m:t> </m:t>
                      </m:r>
                      <m:r>
                        <a:rPr lang="en-US" altLang="zh-TW" b="0" i="1" smtClean="0">
                          <a:latin typeface="Cambria Math" panose="02040503050406030204" pitchFamily="18" charset="0"/>
                        </a:rPr>
                        <m:t>𝑒𝑥𝑝𝑖𝑟𝑎𝑡𝑖𝑜𝑛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𝑇</m:t>
                      </m:r>
                    </m:oMath>
                  </m:oMathPara>
                </a14:m>
                <a:endParaRPr lang="zh-TW" altLang="en-US"/>
              </a:p>
            </p:txBody>
          </p:sp>
        </mc:Choice>
        <mc:Fallback xmlns="">
          <p:sp>
            <p:nvSpPr>
              <p:cNvPr id="7" name="文字方塊 6">
                <a:extLst>
                  <a:ext uri="{FF2B5EF4-FFF2-40B4-BE49-F238E27FC236}">
                    <a16:creationId xmlns:a16="http://schemas.microsoft.com/office/drawing/2014/main" id="{9FACDFD2-7F38-4E04-8ADF-FBADC06526AB}"/>
                  </a:ext>
                </a:extLst>
              </p:cNvPr>
              <p:cNvSpPr txBox="1">
                <a:spLocks noRot="1" noChangeAspect="1" noMove="1" noResize="1" noEditPoints="1" noAdjustHandles="1" noChangeArrowheads="1" noChangeShapeType="1" noTextEdit="1"/>
              </p:cNvSpPr>
              <p:nvPr/>
            </p:nvSpPr>
            <p:spPr>
              <a:xfrm>
                <a:off x="469358" y="2706110"/>
                <a:ext cx="11602667" cy="1445780"/>
              </a:xfrm>
              <a:prstGeom prst="rect">
                <a:avLst/>
              </a:prstGeom>
              <a:blipFill>
                <a:blip r:embed="rId3"/>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505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F0A7CC-684B-4BB4-8C15-AEB6279D06EC}"/>
              </a:ext>
            </a:extLst>
          </p:cNvPr>
          <p:cNvSpPr>
            <a:spLocks noGrp="1"/>
          </p:cNvSpPr>
          <p:nvPr>
            <p:ph type="title"/>
          </p:nvPr>
        </p:nvSpPr>
        <p:spPr/>
        <p:txBody>
          <a:bodyPr/>
          <a:lstStyle/>
          <a:p>
            <a:r>
              <a:rPr lang="en-US" altLang="zh-TW"/>
              <a:t>The proof of Theorem 8.5.2</a:t>
            </a:r>
            <a:endParaRPr lang="zh-TW" altLang="en-US"/>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43995E32-B6AF-4438-AF40-D32B5A465E1B}"/>
                  </a:ext>
                </a:extLst>
              </p:cNvPr>
              <p:cNvSpPr>
                <a:spLocks noGrp="1"/>
              </p:cNvSpPr>
              <p:nvPr>
                <p:ph idx="1"/>
              </p:nvPr>
            </p:nvSpPr>
            <p:spPr/>
            <p:txBody>
              <a:bodyPr/>
              <a:lstStyle/>
              <a:p>
                <a:pPr marL="514350" indent="-514350">
                  <a:lnSpc>
                    <a:spcPct val="150000"/>
                  </a:lnSpc>
                  <a:buAutoNum type="arabicPeriod"/>
                </a:pPr>
                <a:r>
                  <a:rPr lang="en-US" altLang="zh-TW"/>
                  <a:t>Replacing t by T</a:t>
                </a:r>
              </a:p>
              <a:p>
                <a:pPr marL="457200" lvl="1" indent="0">
                  <a:lnSpc>
                    <a:spcPct val="150000"/>
                  </a:lnSpc>
                  <a:buNone/>
                </a:pPr>
                <a:r>
                  <a:rPr lang="en-US" altLang="zh-TW"/>
                  <a:t>				where </a:t>
                </a:r>
                <a14:m>
                  <m:oMath xmlns:m="http://schemas.openxmlformats.org/officeDocument/2006/math">
                    <m:r>
                      <a:rPr lang="en-US" altLang="zh-TW" b="0" i="1" smtClean="0">
                        <a:latin typeface="Cambria Math" panose="02040503050406030204" pitchFamily="18" charset="0"/>
                      </a:rPr>
                      <m:t>0≤</m:t>
                    </m:r>
                    <m:r>
                      <a:rPr lang="en-US" altLang="zh-TW" b="0" i="1" smtClean="0">
                        <a:latin typeface="Cambria Math" panose="02040503050406030204" pitchFamily="18" charset="0"/>
                      </a:rPr>
                      <m:t>𝑢</m:t>
                    </m:r>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r>
                      <a:rPr lang="en-US" altLang="zh-TW" b="0" i="1" smtClean="0">
                        <a:latin typeface="Cambria Math" panose="02040503050406030204" pitchFamily="18" charset="0"/>
                      </a:rPr>
                      <m:t>𝑇</m:t>
                    </m:r>
                  </m:oMath>
                </a14:m>
                <a:endParaRPr lang="en-US" altLang="zh-TW"/>
              </a:p>
              <a:p>
                <a:pPr marL="514350" indent="-514350">
                  <a:lnSpc>
                    <a:spcPct val="150000"/>
                  </a:lnSpc>
                  <a:buAutoNum type="arabicPeriod"/>
                </a:pPr>
                <a:r>
                  <a:rPr lang="en-US" altLang="zh-TW"/>
                  <a:t>We obtain</a:t>
                </a:r>
              </a:p>
              <a:p>
                <a:pPr marL="0" indent="0">
                  <a:lnSpc>
                    <a:spcPct val="150000"/>
                  </a:lnSpc>
                  <a:buNone/>
                </a:pPr>
                <a:r>
                  <a:rPr lang="en-US" altLang="zh-TW"/>
                  <a:t>The European derivative security price always dominates the intrinstic value of the American derivative security.</a:t>
                </a:r>
              </a:p>
              <a:p>
                <a:pPr marL="0" indent="0">
                  <a:lnSpc>
                    <a:spcPct val="150000"/>
                  </a:lnSpc>
                  <a:buNone/>
                </a:pPr>
                <a:r>
                  <a:rPr lang="en-US" altLang="zh-TW" b="1">
                    <a:solidFill>
                      <a:srgbClr val="FF0000"/>
                    </a:solidFill>
                  </a:rPr>
                  <a:t>This shows that the option to exercise early is worthless</a:t>
                </a:r>
                <a:endParaRPr lang="zh-TW" altLang="en-US" b="1">
                  <a:solidFill>
                    <a:srgbClr val="FF0000"/>
                  </a:solidFill>
                </a:endParaRPr>
              </a:p>
            </p:txBody>
          </p:sp>
        </mc:Choice>
        <mc:Fallback xmlns="">
          <p:sp>
            <p:nvSpPr>
              <p:cNvPr id="3" name="內容版面配置區 2">
                <a:extLst>
                  <a:ext uri="{FF2B5EF4-FFF2-40B4-BE49-F238E27FC236}">
                    <a16:creationId xmlns:a16="http://schemas.microsoft.com/office/drawing/2014/main" id="{43995E32-B6AF-4438-AF40-D32B5A465E1B}"/>
                  </a:ext>
                </a:extLst>
              </p:cNvPr>
              <p:cNvSpPr>
                <a:spLocks noGrp="1" noRot="1" noChangeAspect="1" noMove="1" noResize="1" noEditPoints="1" noAdjustHandles="1" noChangeArrowheads="1" noChangeShapeType="1" noTextEdit="1"/>
              </p:cNvSpPr>
              <p:nvPr>
                <p:ph idx="1"/>
              </p:nvPr>
            </p:nvSpPr>
            <p:spPr>
              <a:blipFill>
                <a:blip r:embed="rId3"/>
                <a:stretch>
                  <a:fillRect l="-1333" b="-840"/>
                </a:stretch>
              </a:blipFill>
            </p:spPr>
            <p:txBody>
              <a:bodyPr/>
              <a:lstStyle/>
              <a:p>
                <a:r>
                  <a:rPr lang="zh-TW" altLang="en-US">
                    <a:noFill/>
                  </a:rPr>
                  <a:t> </a:t>
                </a:r>
              </a:p>
            </p:txBody>
          </p:sp>
        </mc:Fallback>
      </mc:AlternateContent>
      <p:pic>
        <p:nvPicPr>
          <p:cNvPr id="5" name="圖片 4">
            <a:extLst>
              <a:ext uri="{FF2B5EF4-FFF2-40B4-BE49-F238E27FC236}">
                <a16:creationId xmlns:a16="http://schemas.microsoft.com/office/drawing/2014/main" id="{BC9DAB13-5B16-4E4F-80C8-8BAC3E6689BA}"/>
              </a:ext>
            </a:extLst>
          </p:cNvPr>
          <p:cNvPicPr>
            <a:picLocks noChangeAspect="1"/>
          </p:cNvPicPr>
          <p:nvPr/>
        </p:nvPicPr>
        <p:blipFill>
          <a:blip r:embed="rId4"/>
          <a:stretch>
            <a:fillRect/>
          </a:stretch>
        </p:blipFill>
        <p:spPr>
          <a:xfrm>
            <a:off x="4084274" y="1700848"/>
            <a:ext cx="6163535" cy="752580"/>
          </a:xfrm>
          <a:prstGeom prst="rect">
            <a:avLst/>
          </a:prstGeom>
        </p:spPr>
      </p:pic>
      <p:pic>
        <p:nvPicPr>
          <p:cNvPr id="9" name="圖片 8">
            <a:extLst>
              <a:ext uri="{FF2B5EF4-FFF2-40B4-BE49-F238E27FC236}">
                <a16:creationId xmlns:a16="http://schemas.microsoft.com/office/drawing/2014/main" id="{6490B3FE-0C3B-4FF2-AB34-67B9225FA98D}"/>
              </a:ext>
            </a:extLst>
          </p:cNvPr>
          <p:cNvPicPr>
            <a:picLocks noChangeAspect="1"/>
          </p:cNvPicPr>
          <p:nvPr/>
        </p:nvPicPr>
        <p:blipFill>
          <a:blip r:embed="rId5"/>
          <a:stretch>
            <a:fillRect/>
          </a:stretch>
        </p:blipFill>
        <p:spPr>
          <a:xfrm>
            <a:off x="3229852" y="3141657"/>
            <a:ext cx="5732295" cy="706501"/>
          </a:xfrm>
          <a:prstGeom prst="rect">
            <a:avLst/>
          </a:prstGeom>
        </p:spPr>
      </p:pic>
      <p:cxnSp>
        <p:nvCxnSpPr>
          <p:cNvPr id="11" name="直線接點 10">
            <a:extLst>
              <a:ext uri="{FF2B5EF4-FFF2-40B4-BE49-F238E27FC236}">
                <a16:creationId xmlns:a16="http://schemas.microsoft.com/office/drawing/2014/main" id="{6B409906-5765-45CF-AA6F-81D199A1C422}"/>
              </a:ext>
            </a:extLst>
          </p:cNvPr>
          <p:cNvCxnSpPr>
            <a:stCxn id="3" idx="1"/>
          </p:cNvCxnSpPr>
          <p:nvPr/>
        </p:nvCxnSpPr>
        <p:spPr>
          <a:xfrm>
            <a:off x="838200" y="4001294"/>
            <a:ext cx="10445885"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65122838"/>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9">
      <a:majorFont>
        <a:latin typeface="PT Sans"/>
        <a:ea typeface="Taipei Sans TC Beta"/>
        <a:cs typeface=""/>
      </a:majorFont>
      <a:minorFont>
        <a:latin typeface="PT Sans"/>
        <a:ea typeface="Taipei Sans TC Beta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8041</TotalTime>
  <Words>4062</Words>
  <Application>Microsoft Office PowerPoint</Application>
  <PresentationFormat>寬螢幕</PresentationFormat>
  <Paragraphs>242</Paragraphs>
  <Slides>28</Slides>
  <Notes>25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28</vt:i4>
      </vt:variant>
    </vt:vector>
  </HeadingPairs>
  <TitlesOfParts>
    <vt:vector size="34" baseType="lpstr">
      <vt:lpstr>Söhne</vt:lpstr>
      <vt:lpstr>Arial</vt:lpstr>
      <vt:lpstr>Calibri</vt:lpstr>
      <vt:lpstr>Cambria Math</vt:lpstr>
      <vt:lpstr>PT Sans</vt:lpstr>
      <vt:lpstr>Office 佈景主題</vt:lpstr>
      <vt:lpstr>8.5 American Call</vt:lpstr>
      <vt:lpstr>Outline</vt:lpstr>
      <vt:lpstr>8.5.1 Underlying Asset Pays No Dividends</vt:lpstr>
      <vt:lpstr>Lemma 8.5.1.</vt:lpstr>
      <vt:lpstr>The proof of Lemma 8.5.1.</vt:lpstr>
      <vt:lpstr>PowerPoint 簡報</vt:lpstr>
      <vt:lpstr>PowerPoint 簡報</vt:lpstr>
      <vt:lpstr>Theorem 8.5.2.</vt:lpstr>
      <vt:lpstr>The proof of Theorem 8.5.2</vt:lpstr>
      <vt:lpstr>Corollary 8.5.3.</vt:lpstr>
      <vt:lpstr>The proof of Corollary 8.5.3.</vt:lpstr>
      <vt:lpstr>The idea behind Corollary 8.5.3</vt:lpstr>
      <vt:lpstr>8.5.2 Underlying Asset Pays Dividends</vt:lpstr>
      <vt:lpstr>It is not optimal to exercise an American call on this asset except possibly immediately before a dividend payment.</vt:lpstr>
      <vt:lpstr>PowerPoint 簡報</vt:lpstr>
      <vt:lpstr>PowerPoint 簡報</vt:lpstr>
      <vt:lpstr>PowerPoint 簡報</vt:lpstr>
      <vt:lpstr>PowerPoint 簡報</vt:lpstr>
      <vt:lpstr>PowerPoint 簡報</vt:lpstr>
      <vt:lpstr>PowerPoint 簡報</vt:lpstr>
      <vt:lpstr>Proof (8.5.18)</vt:lpstr>
      <vt:lpstr>PowerPoint 簡報</vt:lpstr>
      <vt:lpstr>PowerPoint 簡報</vt:lpstr>
      <vt:lpstr>PowerPoint 簡報</vt:lpstr>
      <vt:lpstr>PowerPoint 簡報</vt:lpstr>
      <vt:lpstr>PowerPoint 簡報</vt:lpstr>
      <vt:lpstr>Thanks for listening</vt:lpstr>
      <vt:lpstr>Thanks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8.5 American Call</dc:title>
  <dc:creator>Ryan Wang</dc:creator>
  <cp:lastModifiedBy>Ryan Wang</cp:lastModifiedBy>
  <cp:revision>77</cp:revision>
  <dcterms:created xsi:type="dcterms:W3CDTF">2023-03-22T14:24:27Z</dcterms:created>
  <dcterms:modified xsi:type="dcterms:W3CDTF">2023-03-28T06:14:58Z</dcterms:modified>
</cp:coreProperties>
</file>